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</p:sldMasterIdLst>
  <p:notesMasterIdLst>
    <p:notesMasterId r:id="rId35"/>
  </p:notesMasterIdLst>
  <p:sldIdLst>
    <p:sldId id="256" r:id="rId5"/>
    <p:sldId id="286" r:id="rId6"/>
    <p:sldId id="258" r:id="rId7"/>
    <p:sldId id="297" r:id="rId8"/>
    <p:sldId id="298" r:id="rId9"/>
    <p:sldId id="276" r:id="rId10"/>
    <p:sldId id="263" r:id="rId11"/>
    <p:sldId id="259" r:id="rId12"/>
    <p:sldId id="272" r:id="rId13"/>
    <p:sldId id="264" r:id="rId14"/>
    <p:sldId id="291" r:id="rId15"/>
    <p:sldId id="257" r:id="rId16"/>
    <p:sldId id="288" r:id="rId17"/>
    <p:sldId id="269" r:id="rId18"/>
    <p:sldId id="271" r:id="rId19"/>
    <p:sldId id="270" r:id="rId20"/>
    <p:sldId id="268" r:id="rId21"/>
    <p:sldId id="267" r:id="rId22"/>
    <p:sldId id="266" r:id="rId23"/>
    <p:sldId id="290" r:id="rId24"/>
    <p:sldId id="265" r:id="rId25"/>
    <p:sldId id="275" r:id="rId26"/>
    <p:sldId id="292" r:id="rId27"/>
    <p:sldId id="299" r:id="rId28"/>
    <p:sldId id="302" r:id="rId29"/>
    <p:sldId id="300" r:id="rId30"/>
    <p:sldId id="301" r:id="rId31"/>
    <p:sldId id="296" r:id="rId32"/>
    <p:sldId id="294" r:id="rId33"/>
    <p:sldId id="295" r:id="rId34"/>
  </p:sldIdLst>
  <p:sldSz cx="9144000" cy="5143500" type="screen16x9"/>
  <p:notesSz cx="6858000" cy="9144000"/>
  <p:defaultTextStyle>
    <a:defPPr>
      <a:defRPr lang="en-US"/>
    </a:defPPr>
    <a:lvl1pPr marL="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9900"/>
    <a:srgbClr val="D99B01"/>
    <a:srgbClr val="FF66CC"/>
    <a:srgbClr val="FF67AC"/>
    <a:srgbClr val="CC0099"/>
    <a:srgbClr val="FFDC47"/>
    <a:srgbClr val="5EEC3C"/>
    <a:srgbClr val="CCCC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97" autoAdjust="0"/>
  </p:normalViewPr>
  <p:slideViewPr>
    <p:cSldViewPr>
      <p:cViewPr>
        <p:scale>
          <a:sx n="80" d="100"/>
          <a:sy n="80" d="100"/>
        </p:scale>
        <p:origin x="-1086" y="-4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9F7F12-A52D-4343-B958-4F2394E36B41}" type="doc">
      <dgm:prSet loTypeId="urn:microsoft.com/office/officeart/2005/8/layout/pyramid2" loCatId="pyramid" qsTypeId="urn:microsoft.com/office/officeart/2005/8/quickstyle/3d2" qsCatId="3D" csTypeId="urn:microsoft.com/office/officeart/2005/8/colors/colorful2" csCatId="colorful" phldr="1"/>
      <dgm:spPr/>
    </dgm:pt>
    <dgm:pt modelId="{3E775AB1-9BD0-453F-9048-F3454029E0E5}">
      <dgm:prSet custT="1"/>
      <dgm:spPr/>
      <dgm:t>
        <a:bodyPr/>
        <a:lstStyle/>
        <a:p>
          <a:r>
            <a:rPr lang="ru-RU" sz="1600" b="1" dirty="0" smtClean="0"/>
            <a:t>Оценивание знания, воспоминания, понимания </a:t>
          </a:r>
          <a:endParaRPr lang="ru-RU" sz="1600" b="1" dirty="0"/>
        </a:p>
      </dgm:t>
    </dgm:pt>
    <dgm:pt modelId="{E3A640DD-2778-4680-B5CE-FCC0F0CE4E3B}" type="parTrans" cxnId="{6DCCE580-EC57-448A-9FAF-B964CF43AACD}">
      <dgm:prSet/>
      <dgm:spPr/>
      <dgm:t>
        <a:bodyPr/>
        <a:lstStyle/>
        <a:p>
          <a:endParaRPr lang="ru-RU"/>
        </a:p>
      </dgm:t>
    </dgm:pt>
    <dgm:pt modelId="{C775DE88-381D-4E39-BDA7-0AE342CD439C}" type="sibTrans" cxnId="{6DCCE580-EC57-448A-9FAF-B964CF43AACD}">
      <dgm:prSet/>
      <dgm:spPr/>
      <dgm:t>
        <a:bodyPr/>
        <a:lstStyle/>
        <a:p>
          <a:endParaRPr lang="ru-RU"/>
        </a:p>
      </dgm:t>
    </dgm:pt>
    <dgm:pt modelId="{A13572B2-2F95-41B4-949F-16E3EF2477AC}">
      <dgm:prSet custT="1"/>
      <dgm:spPr/>
      <dgm:t>
        <a:bodyPr/>
        <a:lstStyle/>
        <a:p>
          <a:r>
            <a:rPr lang="ru-RU" sz="1600" b="1" dirty="0" smtClean="0"/>
            <a:t>Оценивание умений применения</a:t>
          </a:r>
          <a:endParaRPr lang="ru-RU" sz="1600" b="1" dirty="0"/>
        </a:p>
      </dgm:t>
    </dgm:pt>
    <dgm:pt modelId="{0B9D5067-F138-485A-B442-76989116DBFC}" type="parTrans" cxnId="{D2BE61F0-8353-443B-AE12-FD4D444F24FF}">
      <dgm:prSet/>
      <dgm:spPr/>
      <dgm:t>
        <a:bodyPr/>
        <a:lstStyle/>
        <a:p>
          <a:endParaRPr lang="ru-RU"/>
        </a:p>
      </dgm:t>
    </dgm:pt>
    <dgm:pt modelId="{3E7B88A5-22D7-4228-B04C-465EA6EC1A79}" type="sibTrans" cxnId="{D2BE61F0-8353-443B-AE12-FD4D444F24FF}">
      <dgm:prSet/>
      <dgm:spPr/>
      <dgm:t>
        <a:bodyPr/>
        <a:lstStyle/>
        <a:p>
          <a:endParaRPr lang="ru-RU"/>
        </a:p>
      </dgm:t>
    </dgm:pt>
    <dgm:pt modelId="{DA0C239E-AF00-4AD2-AFDB-376BB7DAEA4F}">
      <dgm:prSet custT="1"/>
      <dgm:spPr/>
      <dgm:t>
        <a:bodyPr/>
        <a:lstStyle/>
        <a:p>
          <a:r>
            <a:rPr lang="ru-RU" sz="1600" b="1" dirty="0" smtClean="0"/>
            <a:t>Оценивание умений анализировать и критически мыслить</a:t>
          </a:r>
          <a:endParaRPr lang="ru-RU" sz="1600" b="1" dirty="0"/>
        </a:p>
      </dgm:t>
    </dgm:pt>
    <dgm:pt modelId="{9EA15364-F45A-4CCC-8863-0A82E6DDD98E}" type="parTrans" cxnId="{3D57EEB5-59FA-40E3-93D6-07B80CECAEEA}">
      <dgm:prSet/>
      <dgm:spPr/>
      <dgm:t>
        <a:bodyPr/>
        <a:lstStyle/>
        <a:p>
          <a:endParaRPr lang="ru-RU"/>
        </a:p>
      </dgm:t>
    </dgm:pt>
    <dgm:pt modelId="{8359687D-16F5-4C28-9AA6-63CE7E32BDE3}" type="sibTrans" cxnId="{3D57EEB5-59FA-40E3-93D6-07B80CECAEEA}">
      <dgm:prSet/>
      <dgm:spPr/>
      <dgm:t>
        <a:bodyPr/>
        <a:lstStyle/>
        <a:p>
          <a:endParaRPr lang="ru-RU"/>
        </a:p>
      </dgm:t>
    </dgm:pt>
    <dgm:pt modelId="{5EBA28FC-68C6-495F-9AA6-F0840CBD50B6}">
      <dgm:prSet custT="1"/>
      <dgm:spPr/>
      <dgm:t>
        <a:bodyPr/>
        <a:lstStyle/>
        <a:p>
          <a:r>
            <a:rPr lang="ru-RU" sz="1600" b="1" dirty="0" smtClean="0"/>
            <a:t>Оценивание умений синтезировать и  создавать продукт </a:t>
          </a:r>
          <a:endParaRPr lang="ru-RU" sz="1600" b="1" dirty="0"/>
        </a:p>
      </dgm:t>
    </dgm:pt>
    <dgm:pt modelId="{3E3DA5A2-686B-4B30-B1C0-5DE11E4FCCC0}" type="parTrans" cxnId="{E1657F9D-4A5C-45D3-81C4-EBB56AD02A46}">
      <dgm:prSet/>
      <dgm:spPr/>
      <dgm:t>
        <a:bodyPr/>
        <a:lstStyle/>
        <a:p>
          <a:endParaRPr lang="ru-RU"/>
        </a:p>
      </dgm:t>
    </dgm:pt>
    <dgm:pt modelId="{1468C1EB-7B3B-4B5D-956A-78DF5CA75A1C}" type="sibTrans" cxnId="{E1657F9D-4A5C-45D3-81C4-EBB56AD02A46}">
      <dgm:prSet/>
      <dgm:spPr/>
      <dgm:t>
        <a:bodyPr/>
        <a:lstStyle/>
        <a:p>
          <a:endParaRPr lang="ru-RU"/>
        </a:p>
      </dgm:t>
    </dgm:pt>
    <dgm:pt modelId="{083024CC-5401-4F1D-BDDB-5A8576433979}" type="pres">
      <dgm:prSet presAssocID="{119F7F12-A52D-4343-B958-4F2394E36B41}" presName="compositeShape" presStyleCnt="0">
        <dgm:presLayoutVars>
          <dgm:dir/>
          <dgm:resizeHandles/>
        </dgm:presLayoutVars>
      </dgm:prSet>
      <dgm:spPr/>
    </dgm:pt>
    <dgm:pt modelId="{A379E5AE-089E-445B-BD55-26BEA95C184A}" type="pres">
      <dgm:prSet presAssocID="{119F7F12-A52D-4343-B958-4F2394E36B41}" presName="pyramid" presStyleLbl="node1" presStyleIdx="0" presStyleCnt="1"/>
      <dgm:spPr/>
    </dgm:pt>
    <dgm:pt modelId="{13BC2328-ED1E-487C-8537-B7306E26B870}" type="pres">
      <dgm:prSet presAssocID="{119F7F12-A52D-4343-B958-4F2394E36B41}" presName="theList" presStyleCnt="0"/>
      <dgm:spPr/>
    </dgm:pt>
    <dgm:pt modelId="{1DB439B2-085E-48E8-9E2F-314BDEA5B704}" type="pres">
      <dgm:prSet presAssocID="{5EBA28FC-68C6-495F-9AA6-F0840CBD50B6}" presName="aNode" presStyleLbl="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DC6F5A-A9AC-4280-8925-B2C87D251636}" type="pres">
      <dgm:prSet presAssocID="{5EBA28FC-68C6-495F-9AA6-F0840CBD50B6}" presName="aSpace" presStyleCnt="0"/>
      <dgm:spPr/>
    </dgm:pt>
    <dgm:pt modelId="{5EAE4591-E856-4F2D-A1EA-4D45A2637B89}" type="pres">
      <dgm:prSet presAssocID="{DA0C239E-AF00-4AD2-AFDB-376BB7DAEA4F}" presName="aNode" presStyleLbl="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6E20A-1A49-49B8-8142-DDFFE48AC3C9}" type="pres">
      <dgm:prSet presAssocID="{DA0C239E-AF00-4AD2-AFDB-376BB7DAEA4F}" presName="aSpace" presStyleCnt="0"/>
      <dgm:spPr/>
    </dgm:pt>
    <dgm:pt modelId="{742DE4D2-5AD1-4DB0-BE72-5FB77EAA83D5}" type="pres">
      <dgm:prSet presAssocID="{A13572B2-2F95-41B4-949F-16E3EF2477AC}" presName="aNode" presStyleLbl="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195C2E-911C-44F0-8875-975E10ABD655}" type="pres">
      <dgm:prSet presAssocID="{A13572B2-2F95-41B4-949F-16E3EF2477AC}" presName="aSpace" presStyleCnt="0"/>
      <dgm:spPr/>
    </dgm:pt>
    <dgm:pt modelId="{CC215A87-838A-4923-8D6C-41B033399726}" type="pres">
      <dgm:prSet presAssocID="{3E775AB1-9BD0-453F-9048-F3454029E0E5}" presName="aNode" presStyleLbl="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5BD0A8-B0B8-4669-83C4-A202BBABF16D}" type="pres">
      <dgm:prSet presAssocID="{3E775AB1-9BD0-453F-9048-F3454029E0E5}" presName="aSpace" presStyleCnt="0"/>
      <dgm:spPr/>
    </dgm:pt>
  </dgm:ptLst>
  <dgm:cxnLst>
    <dgm:cxn modelId="{6DCCE580-EC57-448A-9FAF-B964CF43AACD}" srcId="{119F7F12-A52D-4343-B958-4F2394E36B41}" destId="{3E775AB1-9BD0-453F-9048-F3454029E0E5}" srcOrd="3" destOrd="0" parTransId="{E3A640DD-2778-4680-B5CE-FCC0F0CE4E3B}" sibTransId="{C775DE88-381D-4E39-BDA7-0AE342CD439C}"/>
    <dgm:cxn modelId="{E0AE1547-AA2D-43F1-88D7-AB70B12BB7C0}" type="presOf" srcId="{3E775AB1-9BD0-453F-9048-F3454029E0E5}" destId="{CC215A87-838A-4923-8D6C-41B033399726}" srcOrd="0" destOrd="0" presId="urn:microsoft.com/office/officeart/2005/8/layout/pyramid2"/>
    <dgm:cxn modelId="{F4303196-C61A-4BB4-AF89-8E0503C157BD}" type="presOf" srcId="{119F7F12-A52D-4343-B958-4F2394E36B41}" destId="{083024CC-5401-4F1D-BDDB-5A8576433979}" srcOrd="0" destOrd="0" presId="urn:microsoft.com/office/officeart/2005/8/layout/pyramid2"/>
    <dgm:cxn modelId="{E1657F9D-4A5C-45D3-81C4-EBB56AD02A46}" srcId="{119F7F12-A52D-4343-B958-4F2394E36B41}" destId="{5EBA28FC-68C6-495F-9AA6-F0840CBD50B6}" srcOrd="0" destOrd="0" parTransId="{3E3DA5A2-686B-4B30-B1C0-5DE11E4FCCC0}" sibTransId="{1468C1EB-7B3B-4B5D-956A-78DF5CA75A1C}"/>
    <dgm:cxn modelId="{6FE92CE4-006C-4466-85EB-28F69CF823C0}" type="presOf" srcId="{DA0C239E-AF00-4AD2-AFDB-376BB7DAEA4F}" destId="{5EAE4591-E856-4F2D-A1EA-4D45A2637B89}" srcOrd="0" destOrd="0" presId="urn:microsoft.com/office/officeart/2005/8/layout/pyramid2"/>
    <dgm:cxn modelId="{D2BE61F0-8353-443B-AE12-FD4D444F24FF}" srcId="{119F7F12-A52D-4343-B958-4F2394E36B41}" destId="{A13572B2-2F95-41B4-949F-16E3EF2477AC}" srcOrd="2" destOrd="0" parTransId="{0B9D5067-F138-485A-B442-76989116DBFC}" sibTransId="{3E7B88A5-22D7-4228-B04C-465EA6EC1A79}"/>
    <dgm:cxn modelId="{B126D2FC-72EB-4685-810B-B1FACE4DE33D}" type="presOf" srcId="{5EBA28FC-68C6-495F-9AA6-F0840CBD50B6}" destId="{1DB439B2-085E-48E8-9E2F-314BDEA5B704}" srcOrd="0" destOrd="0" presId="urn:microsoft.com/office/officeart/2005/8/layout/pyramid2"/>
    <dgm:cxn modelId="{E91369DF-CD2E-4F3B-97F1-BB051D72C7CF}" type="presOf" srcId="{A13572B2-2F95-41B4-949F-16E3EF2477AC}" destId="{742DE4D2-5AD1-4DB0-BE72-5FB77EAA83D5}" srcOrd="0" destOrd="0" presId="urn:microsoft.com/office/officeart/2005/8/layout/pyramid2"/>
    <dgm:cxn modelId="{3D57EEB5-59FA-40E3-93D6-07B80CECAEEA}" srcId="{119F7F12-A52D-4343-B958-4F2394E36B41}" destId="{DA0C239E-AF00-4AD2-AFDB-376BB7DAEA4F}" srcOrd="1" destOrd="0" parTransId="{9EA15364-F45A-4CCC-8863-0A82E6DDD98E}" sibTransId="{8359687D-16F5-4C28-9AA6-63CE7E32BDE3}"/>
    <dgm:cxn modelId="{2B461C07-338D-46CB-B6F2-9AD848B85783}" type="presParOf" srcId="{083024CC-5401-4F1D-BDDB-5A8576433979}" destId="{A379E5AE-089E-445B-BD55-26BEA95C184A}" srcOrd="0" destOrd="0" presId="urn:microsoft.com/office/officeart/2005/8/layout/pyramid2"/>
    <dgm:cxn modelId="{C0671990-3692-4064-84FD-A94A7D63216C}" type="presParOf" srcId="{083024CC-5401-4F1D-BDDB-5A8576433979}" destId="{13BC2328-ED1E-487C-8537-B7306E26B870}" srcOrd="1" destOrd="0" presId="urn:microsoft.com/office/officeart/2005/8/layout/pyramid2"/>
    <dgm:cxn modelId="{BCE83CC5-6163-4F2A-8A05-BFB441C477F8}" type="presParOf" srcId="{13BC2328-ED1E-487C-8537-B7306E26B870}" destId="{1DB439B2-085E-48E8-9E2F-314BDEA5B704}" srcOrd="0" destOrd="0" presId="urn:microsoft.com/office/officeart/2005/8/layout/pyramid2"/>
    <dgm:cxn modelId="{639908CA-3CCE-4F07-85E7-1DDCC04510D7}" type="presParOf" srcId="{13BC2328-ED1E-487C-8537-B7306E26B870}" destId="{8DDC6F5A-A9AC-4280-8925-B2C87D251636}" srcOrd="1" destOrd="0" presId="urn:microsoft.com/office/officeart/2005/8/layout/pyramid2"/>
    <dgm:cxn modelId="{6EC9B64A-B350-474E-9D29-37B6A45FB264}" type="presParOf" srcId="{13BC2328-ED1E-487C-8537-B7306E26B870}" destId="{5EAE4591-E856-4F2D-A1EA-4D45A2637B89}" srcOrd="2" destOrd="0" presId="urn:microsoft.com/office/officeart/2005/8/layout/pyramid2"/>
    <dgm:cxn modelId="{0D2E7003-EA9B-4FC2-8D1A-636599CA73AB}" type="presParOf" srcId="{13BC2328-ED1E-487C-8537-B7306E26B870}" destId="{2C76E20A-1A49-49B8-8142-DDFFE48AC3C9}" srcOrd="3" destOrd="0" presId="urn:microsoft.com/office/officeart/2005/8/layout/pyramid2"/>
    <dgm:cxn modelId="{95AFE900-5C77-428F-AEA5-8AD9BC0B1ED0}" type="presParOf" srcId="{13BC2328-ED1E-487C-8537-B7306E26B870}" destId="{742DE4D2-5AD1-4DB0-BE72-5FB77EAA83D5}" srcOrd="4" destOrd="0" presId="urn:microsoft.com/office/officeart/2005/8/layout/pyramid2"/>
    <dgm:cxn modelId="{2029AAAA-C466-434A-B1F4-33C5B9E39E01}" type="presParOf" srcId="{13BC2328-ED1E-487C-8537-B7306E26B870}" destId="{71195C2E-911C-44F0-8875-975E10ABD655}" srcOrd="5" destOrd="0" presId="urn:microsoft.com/office/officeart/2005/8/layout/pyramid2"/>
    <dgm:cxn modelId="{E0A2CBD6-8E2C-49A7-84F1-B672402BD8B8}" type="presParOf" srcId="{13BC2328-ED1E-487C-8537-B7306E26B870}" destId="{CC215A87-838A-4923-8D6C-41B033399726}" srcOrd="6" destOrd="0" presId="urn:microsoft.com/office/officeart/2005/8/layout/pyramid2"/>
    <dgm:cxn modelId="{4FFC6952-9506-455A-88FD-C3694A5DCE61}" type="presParOf" srcId="{13BC2328-ED1E-487C-8537-B7306E26B870}" destId="{D55BD0A8-B0B8-4669-83C4-A202BBABF16D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79E5AE-089E-445B-BD55-26BEA95C184A}">
      <dsp:nvSpPr>
        <dsp:cNvPr id="0" name=""/>
        <dsp:cNvSpPr/>
      </dsp:nvSpPr>
      <dsp:spPr>
        <a:xfrm>
          <a:off x="711199" y="0"/>
          <a:ext cx="4064000" cy="406400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B439B2-085E-48E8-9E2F-314BDEA5B704}">
      <dsp:nvSpPr>
        <dsp:cNvPr id="0" name=""/>
        <dsp:cNvSpPr/>
      </dsp:nvSpPr>
      <dsp:spPr>
        <a:xfrm>
          <a:off x="2743199" y="406796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Оценивание умений синтезировать и  создавать продукт </a:t>
          </a:r>
          <a:endParaRPr lang="ru-RU" sz="1600" b="1" kern="1200" dirty="0"/>
        </a:p>
      </dsp:txBody>
      <dsp:txXfrm>
        <a:off x="2778459" y="442056"/>
        <a:ext cx="2571080" cy="651792"/>
      </dsp:txXfrm>
    </dsp:sp>
    <dsp:sp modelId="{5EAE4591-E856-4F2D-A1EA-4D45A2637B89}">
      <dsp:nvSpPr>
        <dsp:cNvPr id="0" name=""/>
        <dsp:cNvSpPr/>
      </dsp:nvSpPr>
      <dsp:spPr>
        <a:xfrm>
          <a:off x="2743199" y="1219398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Оценивание умений анализировать и критически мыслить</a:t>
          </a:r>
          <a:endParaRPr lang="ru-RU" sz="1600" b="1" kern="1200" dirty="0"/>
        </a:p>
      </dsp:txBody>
      <dsp:txXfrm>
        <a:off x="2778459" y="1254658"/>
        <a:ext cx="2571080" cy="651792"/>
      </dsp:txXfrm>
    </dsp:sp>
    <dsp:sp modelId="{742DE4D2-5AD1-4DB0-BE72-5FB77EAA83D5}">
      <dsp:nvSpPr>
        <dsp:cNvPr id="0" name=""/>
        <dsp:cNvSpPr/>
      </dsp:nvSpPr>
      <dsp:spPr>
        <a:xfrm>
          <a:off x="2743199" y="2032000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Оценивание умений применения</a:t>
          </a:r>
          <a:endParaRPr lang="ru-RU" sz="1600" b="1" kern="1200" dirty="0"/>
        </a:p>
      </dsp:txBody>
      <dsp:txXfrm>
        <a:off x="2778459" y="2067260"/>
        <a:ext cx="2571080" cy="651792"/>
      </dsp:txXfrm>
    </dsp:sp>
    <dsp:sp modelId="{CC215A87-838A-4923-8D6C-41B033399726}">
      <dsp:nvSpPr>
        <dsp:cNvPr id="0" name=""/>
        <dsp:cNvSpPr/>
      </dsp:nvSpPr>
      <dsp:spPr>
        <a:xfrm>
          <a:off x="2743199" y="2844601"/>
          <a:ext cx="2641600" cy="7223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Оценивание знания, воспоминания, понимания </a:t>
          </a:r>
          <a:endParaRPr lang="ru-RU" sz="1600" b="1" kern="1200" dirty="0"/>
        </a:p>
      </dsp:txBody>
      <dsp:txXfrm>
        <a:off x="2778459" y="2879861"/>
        <a:ext cx="2571080" cy="651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F3A11-05B2-420A-985B-9A9F19398BA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A11AD-0E51-42C2-8A1D-E4A1226F47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5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6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33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98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64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29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95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160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26" algn="l" defTabSz="91433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52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5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350B06-B074-48FC-8CFD-53D2CD8FB9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352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A11AD-0E51-42C2-8A1D-E4A1226F47F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0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A11AD-0E51-42C2-8A1D-E4A1226F47F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20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0" y="1359588"/>
            <a:ext cx="3970330" cy="1221640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4132" y="3182572"/>
            <a:ext cx="6108200" cy="610820"/>
          </a:xfrm>
        </p:spPr>
        <p:txBody>
          <a:bodyPr>
            <a:normAutofit/>
          </a:bodyPr>
          <a:lstStyle>
            <a:lvl1pPr marL="0" indent="0" algn="r">
              <a:buNone/>
              <a:defRPr sz="2800" b="0" i="0">
                <a:solidFill>
                  <a:schemeClr val="accent2">
                    <a:lumMod val="50000"/>
                  </a:schemeClr>
                </a:solidFill>
              </a:defRPr>
            </a:lvl1pPr>
            <a:lvl2pPr marL="457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1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66" indent="0">
              <a:buNone/>
              <a:defRPr sz="2800"/>
            </a:lvl2pPr>
            <a:lvl3pPr marL="914333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29" indent="0">
              <a:buNone/>
              <a:defRPr sz="2000"/>
            </a:lvl6pPr>
            <a:lvl7pPr marL="2742995" indent="0">
              <a:buNone/>
              <a:defRPr sz="2000"/>
            </a:lvl7pPr>
            <a:lvl8pPr marL="3200160" indent="0">
              <a:buNone/>
              <a:defRPr sz="2000"/>
            </a:lvl8pPr>
            <a:lvl9pPr marL="3657326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="" xmlns:a16="http://schemas.microsoft.com/office/drawing/2014/main" id="{9978F3B5-C1BB-4004-968A-3E3E8A691A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8306" y="2326219"/>
            <a:ext cx="1463784" cy="52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4347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139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7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55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77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69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281176"/>
            <a:ext cx="8246070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6" y="1197411"/>
            <a:ext cx="8246070" cy="3512209"/>
          </a:xfrm>
        </p:spPr>
        <p:txBody>
          <a:bodyPr/>
          <a:lstStyle>
            <a:lvl1pPr algn="l"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02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2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7968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01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2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5067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900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780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83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556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1425" y="433880"/>
            <a:ext cx="5802790" cy="572644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1425" y="1198565"/>
            <a:ext cx="5802790" cy="3511061"/>
          </a:xfrm>
        </p:spPr>
        <p:txBody>
          <a:bodyPr/>
          <a:lstStyle>
            <a:lvl1pPr>
              <a:defRPr sz="2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60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698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86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1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282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937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32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751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3871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19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6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3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9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3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7483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277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138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8663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441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94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73" y="433881"/>
            <a:ext cx="8246071" cy="610820"/>
          </a:xfrm>
        </p:spPr>
        <p:txBody>
          <a:bodyPr>
            <a:normAutofit/>
          </a:bodyPr>
          <a:lstStyle>
            <a:lvl1pPr algn="r">
              <a:defRPr sz="36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880" y="1502815"/>
            <a:ext cx="4040188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880" y="1934341"/>
            <a:ext cx="4040188" cy="2137871"/>
          </a:xfrm>
        </p:spPr>
        <p:txBody>
          <a:bodyPr/>
          <a:lstStyle>
            <a:lvl1pPr algn="ctr"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9" y="1502815"/>
            <a:ext cx="4041775" cy="47982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  <a:lvl2pPr marL="457166" indent="0">
              <a:buNone/>
              <a:defRPr sz="2000" b="1"/>
            </a:lvl2pPr>
            <a:lvl3pPr marL="914333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29" indent="0">
              <a:buNone/>
              <a:defRPr sz="1600" b="1"/>
            </a:lvl6pPr>
            <a:lvl7pPr marL="2742995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9" y="1934341"/>
            <a:ext cx="4041775" cy="2137871"/>
          </a:xfrm>
        </p:spPr>
        <p:txBody>
          <a:bodyPr/>
          <a:lstStyle>
            <a:lvl1pPr algn="ctr">
              <a:defRPr sz="2400">
                <a:solidFill>
                  <a:schemeClr val="accent2">
                    <a:lumMod val="50000"/>
                  </a:schemeClr>
                </a:solidFill>
              </a:defRPr>
            </a:lvl1pPr>
            <a:lvl2pPr algn="ctr">
              <a:defRPr sz="2000">
                <a:solidFill>
                  <a:schemeClr val="accent2">
                    <a:lumMod val="50000"/>
                  </a:schemeClr>
                </a:solidFill>
              </a:defRPr>
            </a:lvl2pPr>
            <a:lvl3pPr algn="ctr">
              <a:defRPr sz="1800">
                <a:solidFill>
                  <a:schemeClr val="accent2">
                    <a:lumMod val="50000"/>
                  </a:schemeClr>
                </a:solidFill>
              </a:defRPr>
            </a:lvl3pPr>
            <a:lvl4pPr algn="ctr">
              <a:defRPr sz="1600">
                <a:solidFill>
                  <a:schemeClr val="accent2">
                    <a:lumMod val="50000"/>
                  </a:schemeClr>
                </a:solidFill>
              </a:defRPr>
            </a:lvl4pPr>
            <a:lvl5pPr algn="ctr">
              <a:defRPr sz="1600">
                <a:solidFill>
                  <a:schemeClr val="accent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8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4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8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66" indent="0">
              <a:buNone/>
              <a:defRPr sz="1200"/>
            </a:lvl2pPr>
            <a:lvl3pPr marL="914333" indent="0">
              <a:buNone/>
              <a:defRPr sz="1000"/>
            </a:lvl3pPr>
            <a:lvl4pPr marL="1371498" indent="0">
              <a:buNone/>
              <a:defRPr sz="900"/>
            </a:lvl4pPr>
            <a:lvl5pPr marL="1828664" indent="0">
              <a:buNone/>
              <a:defRPr sz="900"/>
            </a:lvl5pPr>
            <a:lvl6pPr marL="2285829" indent="0">
              <a:buNone/>
              <a:defRPr sz="900"/>
            </a:lvl6pPr>
            <a:lvl7pPr marL="2742995" indent="0">
              <a:buNone/>
              <a:defRPr sz="900"/>
            </a:lvl7pPr>
            <a:lvl8pPr marL="3200160" indent="0">
              <a:buNone/>
              <a:defRPr sz="900"/>
            </a:lvl8pPr>
            <a:lvl9pPr marL="365732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B364F1B-2610-4915-B5CD-C31AECC93816}"/>
              </a:ext>
            </a:extLst>
          </p:cNvPr>
          <p:cNvSpPr txBox="1"/>
          <p:nvPr userDrawn="1"/>
        </p:nvSpPr>
        <p:spPr>
          <a:xfrm>
            <a:off x="-9150" y="5213747"/>
            <a:ext cx="8389625" cy="530912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91433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75" indent="-342875" algn="l" defTabSz="91433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95" indent="-285729" algn="l" defTabSz="91433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5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2" algn="l" defTabSz="91433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6" indent="-228582" algn="l" defTabSz="91433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1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91433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91433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6" tIns="34289" rIns="68576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6" tIns="34289" rIns="68576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49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6" tIns="34289" rIns="6857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49"/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49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74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1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C374BA-BA1D-4642-9B0A-D97BE3D7EF5E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02.09.2020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98A7E4C-C7AE-4BC0-A857-C9D24CEFA65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12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</a:rPr>
              <a:t>Формирующее оценивание</a:t>
            </a:r>
            <a: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  <a:t/>
            </a:r>
            <a:br>
              <a:rPr lang="ru-RU" dirty="0">
                <a:latin typeface="Batang" panose="02030600000101010101" pitchFamily="18" charset="-127"/>
                <a:ea typeface="Batang" panose="02030600000101010101" pitchFamily="18" charset="-127"/>
              </a:rPr>
            </a:br>
            <a:endParaRPr 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6596" y="2877161"/>
            <a:ext cx="1374345" cy="458115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Цель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Batang" panose="02030600000101010101" pitchFamily="18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24711" y="3473213"/>
            <a:ext cx="4311785" cy="160043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Освоение и внедрение в практику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работы учителей школы системы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формирующего оценивания, </a:t>
            </a:r>
          </a:p>
          <a:p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как условие формирования </a:t>
            </a:r>
          </a:p>
          <a:p>
            <a:r>
              <a:rPr lang="ru-RU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метапредметных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 умений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Обучающихся на примере техник Рубрика,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Облако слов, Ментальная карта.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1763688" y="1131597"/>
            <a:ext cx="7139136" cy="4104455"/>
          </a:xfrm>
          <a:prstGeom prst="rect">
            <a:avLst/>
          </a:prstGeom>
        </p:spPr>
        <p:txBody>
          <a:bodyPr lIns="395970" tIns="45717" rIns="91434" bIns="45717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3">
              <a:lnSpc>
                <a:spcPct val="80000"/>
              </a:lnSpc>
              <a:defRPr/>
            </a:pPr>
            <a:r>
              <a:rPr lang="ru-RU" b="1" dirty="0">
                <a:solidFill>
                  <a:srgbClr val="C0504D">
                    <a:lumMod val="25000"/>
                  </a:srgbClr>
                </a:solidFill>
              </a:rPr>
              <a:t>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ko-KR" altLang="en-US" dirty="0">
              <a:solidFill>
                <a:srgbClr val="FF0000"/>
              </a:solidFill>
              <a:ea typeface="맑은 고딕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36915841"/>
              </p:ext>
            </p:extLst>
          </p:nvPr>
        </p:nvGraphicFramePr>
        <p:xfrm>
          <a:off x="2128720" y="10795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655771" y="66575"/>
            <a:ext cx="6099050" cy="830997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Классификация техник  формирующего оценивания  по таксономии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Блума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4"/>
          <p:cNvSpPr txBox="1">
            <a:spLocks/>
          </p:cNvSpPr>
          <p:nvPr/>
        </p:nvSpPr>
        <p:spPr>
          <a:xfrm>
            <a:off x="539554" y="843561"/>
            <a:ext cx="8496944" cy="3456383"/>
          </a:xfrm>
          <a:prstGeom prst="rect">
            <a:avLst/>
          </a:prstGeom>
        </p:spPr>
        <p:txBody>
          <a:bodyPr lIns="395970" tIns="45717" rIns="91434" bIns="45717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333" latinLnBrk="0">
              <a:buClr>
                <a:srgbClr val="31B6FD"/>
              </a:buClr>
              <a:buSzPct val="100000"/>
            </a:pPr>
            <a:endParaRPr lang="ru-RU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  <a:p>
            <a:pPr marL="342875" indent="-342875" defTabSz="914333" latinLnBrk="0">
              <a:lnSpc>
                <a:spcPct val="115000"/>
              </a:lnSpc>
              <a:buClr>
                <a:srgbClr val="31B6FD"/>
              </a:buClr>
              <a:buSzPct val="100000"/>
              <a:buFont typeface="Symbol"/>
              <a:buChar char=""/>
            </a:pPr>
            <a:r>
              <a:rPr lang="ru-RU" b="1" dirty="0">
                <a:solidFill>
                  <a:srgbClr val="FF0000"/>
                </a:solidFill>
                <a:ea typeface="Calibri"/>
              </a:rPr>
              <a:t>Оценивание знания</a:t>
            </a:r>
            <a:r>
              <a:rPr lang="en-US" b="1" dirty="0">
                <a:solidFill>
                  <a:srgbClr val="FF0000"/>
                </a:solidFill>
                <a:ea typeface="Calibri"/>
              </a:rPr>
              <a:t> </a:t>
            </a:r>
            <a:r>
              <a:rPr lang="ru-RU" b="1" dirty="0">
                <a:solidFill>
                  <a:srgbClr val="FF0000"/>
                </a:solidFill>
                <a:ea typeface="Calibri"/>
              </a:rPr>
              <a:t>, воспоминания, понимания </a:t>
            </a:r>
            <a:endParaRPr lang="en-US" b="1" dirty="0">
              <a:solidFill>
                <a:srgbClr val="FF0000"/>
              </a:solidFill>
              <a:ea typeface="Calibri"/>
            </a:endParaRPr>
          </a:p>
          <a:p>
            <a:pPr defTabSz="914333" latinLnBrk="0">
              <a:lnSpc>
                <a:spcPct val="115000"/>
              </a:lnSpc>
              <a:buClr>
                <a:srgbClr val="31B6FD"/>
              </a:buClr>
              <a:buSzPct val="100000"/>
            </a:pPr>
            <a:r>
              <a:rPr lang="en-US" b="1" dirty="0" err="1">
                <a:solidFill>
                  <a:srgbClr val="5BD078">
                    <a:lumMod val="50000"/>
                  </a:srgbClr>
                </a:solidFill>
                <a:ea typeface="Calibri"/>
              </a:rPr>
              <a:t>Wordle</a:t>
            </a:r>
            <a:r>
              <a:rPr lang="en-US" b="1" dirty="0">
                <a:solidFill>
                  <a:srgbClr val="5BD078">
                    <a:lumMod val="50000"/>
                  </a:srgbClr>
                </a:solidFill>
                <a:ea typeface="Calibri"/>
              </a:rPr>
              <a:t>; Background Knowledge Probe; The One-Minute Paper ; The Muddiest Point</a:t>
            </a:r>
            <a:r>
              <a:rPr lang="ru-RU" b="1" dirty="0">
                <a:solidFill>
                  <a:srgbClr val="5BD078">
                    <a:lumMod val="50000"/>
                  </a:srgbClr>
                </a:solidFill>
                <a:ea typeface="Calibri"/>
              </a:rPr>
              <a:t>,</a:t>
            </a:r>
            <a:r>
              <a:rPr lang="en-US" b="1" dirty="0">
                <a:solidFill>
                  <a:srgbClr val="5BD078">
                    <a:lumMod val="50000"/>
                  </a:srgbClr>
                </a:solidFill>
                <a:ea typeface="Calibri"/>
              </a:rPr>
              <a:t> </a:t>
            </a:r>
            <a:r>
              <a:rPr lang="en-US" altLang="ru-RU" b="1" dirty="0">
                <a:solidFill>
                  <a:srgbClr val="5BD078">
                    <a:lumMod val="50000"/>
                  </a:srgbClr>
                </a:solidFill>
              </a:rPr>
              <a:t>3-2-1 </a:t>
            </a:r>
            <a:r>
              <a:rPr lang="ru-RU" altLang="ru-RU" b="1" dirty="0">
                <a:solidFill>
                  <a:srgbClr val="5BD078">
                    <a:lumMod val="50000"/>
                  </a:srgbClr>
                </a:solidFill>
              </a:rPr>
              <a:t>,</a:t>
            </a:r>
            <a:r>
              <a:rPr lang="en-US" altLang="ru-RU" b="1" dirty="0">
                <a:solidFill>
                  <a:srgbClr val="5BD078">
                    <a:lumMod val="50000"/>
                  </a:srgbClr>
                </a:solidFill>
              </a:rPr>
              <a:t>SOS (Statement,  opinion, support) </a:t>
            </a:r>
            <a:endParaRPr lang="ru-RU" b="1" dirty="0">
              <a:solidFill>
                <a:srgbClr val="FF0000"/>
              </a:solidFill>
              <a:ea typeface="Calibri"/>
            </a:endParaRPr>
          </a:p>
          <a:p>
            <a:pPr marL="342875" indent="-342875" defTabSz="914333" latinLnBrk="0">
              <a:lnSpc>
                <a:spcPct val="115000"/>
              </a:lnSpc>
              <a:buClr>
                <a:srgbClr val="31B6FD"/>
              </a:buClr>
              <a:buSzPct val="100000"/>
              <a:buFont typeface="Symbol"/>
              <a:buChar char=""/>
            </a:pPr>
            <a:r>
              <a:rPr lang="ru-RU" b="1" dirty="0">
                <a:solidFill>
                  <a:srgbClr val="FF0000"/>
                </a:solidFill>
                <a:ea typeface="Calibri"/>
              </a:rPr>
              <a:t>Оценивание умений применения</a:t>
            </a:r>
          </a:p>
          <a:p>
            <a:pPr defTabSz="914333" latinLnBrk="0">
              <a:buClr>
                <a:srgbClr val="31B6FD"/>
              </a:buClr>
              <a:buSzPct val="100000"/>
            </a:pPr>
            <a:r>
              <a:rPr lang="en-US" b="1" dirty="0">
                <a:solidFill>
                  <a:prstClr val="black"/>
                </a:solidFill>
                <a:ea typeface="Calibri"/>
              </a:rPr>
              <a:t>Directed Paraphrasing; Application Cards; Student-generated Test Questions</a:t>
            </a:r>
            <a:r>
              <a:rPr lang="ru-RU" b="1" dirty="0">
                <a:solidFill>
                  <a:prstClr val="black"/>
                </a:solidFill>
                <a:ea typeface="Calibri"/>
              </a:rPr>
              <a:t>, </a:t>
            </a:r>
            <a:r>
              <a:rPr lang="en-US" altLang="ru-RU" b="1" dirty="0">
                <a:solidFill>
                  <a:prstClr val="black"/>
                </a:solidFill>
              </a:rPr>
              <a:t>Rubric. Who needs my help? Can I ask you a question?  An interview. ( group work)</a:t>
            </a:r>
            <a:endParaRPr lang="ru-RU" b="1" dirty="0">
              <a:solidFill>
                <a:srgbClr val="FF0000"/>
              </a:solidFill>
              <a:ea typeface="Calibri"/>
            </a:endParaRPr>
          </a:p>
          <a:p>
            <a:pPr marL="342875" indent="-342875" defTabSz="914333" latinLnBrk="0">
              <a:lnSpc>
                <a:spcPct val="115000"/>
              </a:lnSpc>
              <a:buClr>
                <a:srgbClr val="31B6FD"/>
              </a:buClr>
              <a:buSzPct val="100000"/>
              <a:buFont typeface="Symbol"/>
              <a:buChar char=""/>
            </a:pPr>
            <a:r>
              <a:rPr lang="ru-RU" b="1" dirty="0">
                <a:solidFill>
                  <a:srgbClr val="FF0000"/>
                </a:solidFill>
                <a:ea typeface="Calibri"/>
              </a:rPr>
              <a:t>Оценивание умений анализировать и критически мыслить</a:t>
            </a:r>
          </a:p>
          <a:p>
            <a:pPr defTabSz="914333" latinLnBrk="0">
              <a:buClr>
                <a:srgbClr val="31B6FD"/>
              </a:buClr>
              <a:buSzPct val="100000"/>
            </a:pPr>
            <a:r>
              <a:rPr lang="en-US" b="1" dirty="0">
                <a:solidFill>
                  <a:srgbClr val="F5C040">
                    <a:lumMod val="50000"/>
                  </a:srgbClr>
                </a:solidFill>
                <a:ea typeface="Calibri"/>
              </a:rPr>
              <a:t>Pros and Cons Grid; SOS; </a:t>
            </a:r>
            <a:r>
              <a:rPr lang="en-US" altLang="ru-RU" b="1" dirty="0">
                <a:solidFill>
                  <a:srgbClr val="F5C040">
                    <a:lumMod val="50000"/>
                  </a:srgbClr>
                </a:solidFill>
              </a:rPr>
              <a:t>I Have the  Question, Who Has the Answer? Mind Map. Word Sort </a:t>
            </a:r>
            <a:r>
              <a:rPr lang="ru-RU" altLang="ru-RU" b="1" dirty="0">
                <a:solidFill>
                  <a:srgbClr val="F5C040">
                    <a:lumMod val="50000"/>
                  </a:srgbClr>
                </a:solidFill>
              </a:rPr>
              <a:t>,</a:t>
            </a:r>
            <a:r>
              <a:rPr lang="en-US" altLang="ru-RU" b="1" dirty="0">
                <a:solidFill>
                  <a:srgbClr val="F5C040">
                    <a:lumMod val="50000"/>
                  </a:srgbClr>
                </a:solidFill>
              </a:rPr>
              <a:t>Final before the Final.</a:t>
            </a:r>
            <a:endParaRPr lang="ru-RU" b="1" dirty="0">
              <a:solidFill>
                <a:srgbClr val="FF0000"/>
              </a:solidFill>
              <a:ea typeface="Calibri"/>
            </a:endParaRPr>
          </a:p>
          <a:p>
            <a:pPr marL="342875" indent="-342875" defTabSz="914333" latinLnBrk="0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SzPct val="100000"/>
              <a:buFont typeface="Symbol"/>
              <a:buChar char=""/>
            </a:pPr>
            <a:r>
              <a:rPr lang="ru-RU" b="1" dirty="0">
                <a:solidFill>
                  <a:srgbClr val="FF0000"/>
                </a:solidFill>
                <a:ea typeface="Calibri"/>
              </a:rPr>
              <a:t>Оценивание умений синтезировать и  создавать продукт </a:t>
            </a:r>
          </a:p>
          <a:p>
            <a:pPr defTabSz="914333" latinLnBrk="0">
              <a:buClr>
                <a:srgbClr val="31B6FD"/>
              </a:buClr>
              <a:buSzPct val="100000"/>
            </a:pPr>
            <a:r>
              <a:rPr lang="en-US" b="1" dirty="0">
                <a:solidFill>
                  <a:srgbClr val="7030A0"/>
                </a:solidFill>
                <a:ea typeface="Calibri"/>
              </a:rPr>
              <a:t>The One-Sentence Summary : </a:t>
            </a:r>
            <a:r>
              <a:rPr lang="en-US" altLang="ru-RU" b="1" dirty="0">
                <a:solidFill>
                  <a:srgbClr val="7030A0"/>
                </a:solidFill>
              </a:rPr>
              <a:t>Mind Map. Making Tests. Whose answer is right?  (group work) . 6Qs </a:t>
            </a:r>
            <a:endParaRPr lang="en-US" b="1" dirty="0">
              <a:solidFill>
                <a:srgbClr val="7030A0"/>
              </a:solidFill>
              <a:ea typeface="Calibri"/>
            </a:endParaRPr>
          </a:p>
          <a:p>
            <a:pPr algn="ctr" defTabSz="914333" latinLnBrk="0">
              <a:lnSpc>
                <a:spcPct val="115000"/>
              </a:lnSpc>
              <a:spcAft>
                <a:spcPts val="1000"/>
              </a:spcAft>
              <a:buClr>
                <a:srgbClr val="31B6FD"/>
              </a:buClr>
              <a:buSzPct val="100000"/>
            </a:pPr>
            <a:r>
              <a:rPr lang="en-US" b="1" dirty="0">
                <a:solidFill>
                  <a:prstClr val="black"/>
                </a:solidFill>
                <a:ea typeface="Calibri"/>
              </a:rPr>
              <a:t>"Who does what to whom, how, why, where and  when"? </a:t>
            </a:r>
          </a:p>
          <a:p>
            <a:pPr algn="r" defTabSz="914333" fontAlgn="b" latinLnBrk="0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srgbClr val="000000"/>
                </a:solidFill>
                <a:latin typeface="Arial"/>
                <a:ea typeface="PMingLiU"/>
                <a:cs typeface="Arial"/>
              </a:rPr>
              <a:t>            </a:t>
            </a:r>
            <a:endParaRPr lang="ru-RU" sz="1200" dirty="0">
              <a:solidFill>
                <a:sysClr val="windowText" lastClr="000000">
                  <a:lumMod val="75000"/>
                  <a:lumOff val="25000"/>
                </a:sysClr>
              </a:solidFill>
              <a:latin typeface="Arial"/>
            </a:endParaRPr>
          </a:p>
          <a:p>
            <a:pPr defTabSz="914333"/>
            <a:endParaRPr lang="ru-RU" dirty="0">
              <a:solidFill>
                <a:sysClr val="windowText" lastClr="000000">
                  <a:lumMod val="75000"/>
                  <a:lumOff val="25000"/>
                </a:sysClr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"/>
            <a:ext cx="5220072" cy="103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11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69" y="75908"/>
            <a:ext cx="9009596" cy="1068935"/>
          </a:xfrm>
        </p:spPr>
        <p:txBody>
          <a:bodyPr>
            <a:normAutofit/>
          </a:bodyPr>
          <a:lstStyle/>
          <a:p>
            <a:pPr marL="342875" indent="-342875">
              <a:spcBef>
                <a:spcPct val="20000"/>
              </a:spcBef>
            </a:pP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постановка цели</a:t>
            </a:r>
            <a:b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</a:b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по таксономии БЛУМА</a:t>
            </a:r>
            <a:endParaRPr lang="en-US" sz="2700" dirty="0">
              <a:solidFill>
                <a:schemeClr val="tx1"/>
              </a:solidFill>
              <a:ea typeface="Batang" panose="02030600000101010101" pitchFamily="18" charset="-127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69262"/>
              </p:ext>
            </p:extLst>
          </p:nvPr>
        </p:nvGraphicFramePr>
        <p:xfrm>
          <a:off x="143557" y="1200153"/>
          <a:ext cx="8856890" cy="3943348"/>
        </p:xfrm>
        <a:graphic>
          <a:graphicData uri="http://schemas.openxmlformats.org/drawingml/2006/table">
            <a:tbl>
              <a:tblPr/>
              <a:tblGrid>
                <a:gridCol w="1173369"/>
                <a:gridCol w="204735"/>
                <a:gridCol w="1502714"/>
                <a:gridCol w="1422875"/>
                <a:gridCol w="825921"/>
                <a:gridCol w="525810"/>
                <a:gridCol w="782580"/>
                <a:gridCol w="142288"/>
                <a:gridCol w="2276598"/>
              </a:tblGrid>
              <a:tr h="48437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творчество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solidFill>
                          <a:srgbClr val="FF0000"/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87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оценка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</a:tr>
              <a:tr h="71415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анализ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41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5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применение</a:t>
                      </a:r>
                      <a:endParaRPr lang="en-US" sz="15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48524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                 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  </a:t>
                      </a: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понимание</a:t>
                      </a:r>
                      <a:endParaRPr lang="en-US" sz="15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b="1" kern="1200" dirty="0" smtClean="0">
                        <a:solidFill>
                          <a:srgbClr val="002060"/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400" dirty="0"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56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знание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ru-RU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PMingLiU"/>
                          <a:cs typeface="Arial" pitchFamily="34" charset="0"/>
                        </a:rPr>
                        <a:t>            </a:t>
                      </a:r>
                      <a:endParaRPr lang="en-US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0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12989"/>
            <a:ext cx="2748690" cy="16653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"/>
          <p:cNvSpPr>
            <a:spLocks noChangeShapeType="1"/>
          </p:cNvSpPr>
          <p:nvPr/>
        </p:nvSpPr>
        <p:spPr bwMode="auto">
          <a:xfrm flipV="1">
            <a:off x="4877410" y="3182570"/>
            <a:ext cx="3429000" cy="1714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4" tIns="45717" rIns="91434" bIns="45717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69" y="75908"/>
            <a:ext cx="9009596" cy="1068935"/>
          </a:xfrm>
        </p:spPr>
        <p:txBody>
          <a:bodyPr>
            <a:normAutofit/>
          </a:bodyPr>
          <a:lstStyle/>
          <a:p>
            <a:pPr marL="342875" indent="-342875">
              <a:spcBef>
                <a:spcPct val="20000"/>
              </a:spcBef>
            </a:pP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постановка цели</a:t>
            </a:r>
            <a:b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</a:b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по таксономии БЛУМА</a:t>
            </a:r>
            <a:endParaRPr lang="en-US" sz="2700" dirty="0">
              <a:solidFill>
                <a:schemeClr val="tx1"/>
              </a:solidFill>
              <a:ea typeface="Batang" panose="02030600000101010101" pitchFamily="18" charset="-127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080864"/>
              </p:ext>
            </p:extLst>
          </p:nvPr>
        </p:nvGraphicFramePr>
        <p:xfrm>
          <a:off x="143557" y="1200154"/>
          <a:ext cx="8856890" cy="3961898"/>
        </p:xfrm>
        <a:graphic>
          <a:graphicData uri="http://schemas.openxmlformats.org/drawingml/2006/table">
            <a:tbl>
              <a:tblPr/>
              <a:tblGrid>
                <a:gridCol w="1173369"/>
                <a:gridCol w="204735"/>
                <a:gridCol w="1502714"/>
                <a:gridCol w="1422875"/>
                <a:gridCol w="825921"/>
                <a:gridCol w="525810"/>
                <a:gridCol w="782580"/>
                <a:gridCol w="142288"/>
                <a:gridCol w="2276598"/>
              </a:tblGrid>
              <a:tr h="502920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Создание</a:t>
                      </a:r>
                      <a:r>
                        <a:rPr lang="ru-RU" sz="1400" b="1" kern="1200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 РУБРИКИ</a:t>
                      </a:r>
                      <a:endParaRPr lang="ru-RU" sz="1400" b="1" kern="1200" dirty="0" smtClean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                   </a:t>
                      </a:r>
                      <a:r>
                        <a:rPr lang="en-US" sz="1400" b="1" kern="120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            </a:t>
                      </a: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творчество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solidFill>
                          <a:srgbClr val="FF0000"/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51879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en-US" sz="14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             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оценка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b="1" kern="1200" dirty="0" smtClean="0">
                        <a:solidFill>
                          <a:schemeClr val="accent2">
                            <a:lumMod val="75000"/>
                          </a:schemeClr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Насколько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 РУБРИКА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эффективна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?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FF"/>
                    </a:solidFill>
                  </a:tcPr>
                </a:tc>
              </a:tr>
              <a:tr h="71415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анализ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Какие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достоинства и недостатки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РУБРИК?</a:t>
                      </a:r>
                      <a:endParaRPr lang="en-US" sz="14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51417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dirty="0"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5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применение</a:t>
                      </a:r>
                      <a:endParaRPr lang="en-US" sz="15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На каких этапах прохождения темы применять РУБРИКУ ?</a:t>
                      </a:r>
                      <a:endParaRPr kumimoji="0" lang="en-US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en-US" sz="1400" dirty="0"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 dirty="0"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485244"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                  </a:t>
                      </a: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  </a:t>
                      </a: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понимание</a:t>
                      </a:r>
                      <a:endParaRPr lang="en-US" sz="15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800" b="1" kern="1200" dirty="0" smtClean="0">
                        <a:solidFill>
                          <a:srgbClr val="002060"/>
                        </a:solidFill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Как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Arial" panose="020B0604020202020204" pitchFamily="34" charset="0"/>
                        </a:rPr>
                        <a:t> создается РУБРИКА?</a:t>
                      </a:r>
                      <a:endParaRPr lang="en-US" sz="1400" b="1" kern="1200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400" dirty="0">
                        <a:latin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000">
                        <a:latin typeface="Futura Md BT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56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400" b="1" kern="1200" dirty="0" smtClean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ea typeface="PMingLiU"/>
                          <a:cs typeface="Times New Roman"/>
                        </a:rPr>
                        <a:t>знание</a:t>
                      </a:r>
                      <a:endParaRPr lang="en-US" sz="1400" b="1" kern="1200" dirty="0" smtClean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200" b="1" kern="1200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ea typeface="PMingLiU"/>
                        <a:cs typeface="Times New Roman"/>
                      </a:endParaRPr>
                    </a:p>
                  </a:txBody>
                  <a:tcPr marL="68574" marR="68574" marT="0" marB="0" anchor="b">
                    <a:lnL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Что</a:t>
                      </a:r>
                      <a:r>
                        <a:rPr lang="ru-RU" sz="1200" b="1" baseline="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PMingLiU"/>
                          <a:cs typeface="Arial" panose="020B0604020202020204" pitchFamily="34" charset="0"/>
                        </a:rPr>
                        <a:t> такое РУБРИКА?</a:t>
                      </a:r>
                      <a:endParaRPr lang="ru-RU" sz="1200" b="1" dirty="0" smtClean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85000"/>
                      </a:sys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algn="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400" dirty="0" smtClean="0">
                          <a:latin typeface="Calibri" panose="020F0502020204030204" pitchFamily="34" charset="0"/>
                          <a:ea typeface="PMingLiU"/>
                          <a:cs typeface="Arial" pitchFamily="34" charset="0"/>
                        </a:rPr>
                        <a:t>            </a:t>
                      </a:r>
                      <a:endParaRPr lang="en-US" sz="1400" b="1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PMingLiU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endParaRPr lang="ru-RU" sz="1800" dirty="0">
                        <a:latin typeface="Calibri" panose="020F050202020403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74" marR="68574" marT="0" marB="0" anchor="b">
                    <a:lnL>
                      <a:noFill/>
                    </a:lnL>
                    <a:lnR w="3810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pic>
        <p:nvPicPr>
          <p:cNvPr id="9" name="Picture 10" descr="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60" y="1712989"/>
            <a:ext cx="2748690" cy="166536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1"/>
          <p:cNvSpPr>
            <a:spLocks noChangeShapeType="1"/>
          </p:cNvSpPr>
          <p:nvPr/>
        </p:nvSpPr>
        <p:spPr bwMode="auto">
          <a:xfrm flipV="1">
            <a:off x="4877410" y="3182570"/>
            <a:ext cx="3429000" cy="1714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4" tIns="45717" rIns="91434" bIns="45717"/>
          <a:lstStyle/>
          <a:p>
            <a:pPr fontAlgn="base" latinLnBrk="1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69" y="75908"/>
            <a:ext cx="9009596" cy="1068935"/>
          </a:xfrm>
        </p:spPr>
        <p:txBody>
          <a:bodyPr>
            <a:normAutofit/>
          </a:bodyPr>
          <a:lstStyle/>
          <a:p>
            <a:pPr marL="342875" indent="-342875">
              <a:spcBef>
                <a:spcPct val="20000"/>
              </a:spcBef>
            </a:pP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Что такое РУБРИКА?</a:t>
            </a:r>
            <a:b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</a:br>
            <a:endParaRPr lang="en-US" sz="2700" dirty="0">
              <a:solidFill>
                <a:schemeClr val="tx1"/>
              </a:solidFill>
              <a:ea typeface="Batang" panose="02030600000101010101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8971" y="1350111"/>
            <a:ext cx="9000445" cy="2862322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</a:t>
            </a:r>
            <a:r>
              <a:rPr lang="ru-RU" sz="3600" dirty="0" err="1">
                <a:solidFill>
                  <a:srgbClr val="FF0000"/>
                </a:solidFill>
              </a:rPr>
              <a:t>ubrica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- </a:t>
            </a:r>
            <a:r>
              <a:rPr lang="ru-RU" dirty="0" smtClean="0"/>
              <a:t>красная </a:t>
            </a:r>
            <a:r>
              <a:rPr lang="ru-RU" dirty="0"/>
              <a:t>охра, красная </a:t>
            </a:r>
            <a:r>
              <a:rPr lang="ru-RU" dirty="0" smtClean="0"/>
              <a:t>краска</a:t>
            </a:r>
            <a:endParaRPr lang="en-US" dirty="0" smtClean="0"/>
          </a:p>
          <a:p>
            <a:r>
              <a:rPr lang="ru-RU" dirty="0" smtClean="0"/>
              <a:t>В средние века </a:t>
            </a:r>
            <a:r>
              <a:rPr lang="ru-RU" dirty="0"/>
              <a:t>называли заголовки законов или сакральных текстов на манускриптах, потому что эти фрагменты выделялись красным цветом. </a:t>
            </a:r>
            <a:endParaRPr lang="ru-RU" dirty="0" smtClean="0"/>
          </a:p>
          <a:p>
            <a:r>
              <a:rPr lang="ru-RU" sz="3600" dirty="0">
                <a:solidFill>
                  <a:srgbClr val="FF0000"/>
                </a:solidFill>
              </a:rPr>
              <a:t>Рубрика</a:t>
            </a:r>
            <a:r>
              <a:rPr lang="ru-RU" sz="3600" dirty="0"/>
              <a:t> – </a:t>
            </a:r>
            <a:r>
              <a:rPr lang="ru-RU" dirty="0" smtClean="0"/>
              <a:t>таблица, матрица </a:t>
            </a:r>
            <a:r>
              <a:rPr lang="ru-RU" dirty="0"/>
              <a:t>с критериями оценки знаний обучаемых. </a:t>
            </a:r>
            <a:endParaRPr lang="ru-RU" dirty="0" smtClean="0"/>
          </a:p>
          <a:p>
            <a:pPr marL="285729" indent="-285729">
              <a:buFont typeface="Arial" panose="020B0604020202020204" pitchFamily="34" charset="0"/>
              <a:buChar char="•"/>
            </a:pPr>
            <a:r>
              <a:rPr lang="ru-RU" dirty="0" smtClean="0"/>
              <a:t>перечень </a:t>
            </a:r>
            <a:r>
              <a:rPr lang="ru-RU" dirty="0"/>
              <a:t>критериев, </a:t>
            </a:r>
            <a:endParaRPr lang="ru-RU" dirty="0" smtClean="0"/>
          </a:p>
          <a:p>
            <a:pPr marL="285729" indent="-285729">
              <a:buFont typeface="Arial" panose="020B0604020202020204" pitchFamily="34" charset="0"/>
              <a:buChar char="•"/>
            </a:pPr>
            <a:r>
              <a:rPr lang="ru-RU" dirty="0" smtClean="0"/>
              <a:t>уровни </a:t>
            </a:r>
            <a:r>
              <a:rPr lang="ru-RU" dirty="0"/>
              <a:t>оценивания </a:t>
            </a:r>
            <a:r>
              <a:rPr lang="ru-RU" dirty="0" smtClean="0"/>
              <a:t>(</a:t>
            </a:r>
            <a:r>
              <a:rPr lang="ru-RU" dirty="0" smtClean="0">
                <a:solidFill>
                  <a:srgbClr val="FF0000"/>
                </a:solidFill>
              </a:rPr>
              <a:t>Образцовый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0070C0"/>
                </a:solidFill>
              </a:rPr>
              <a:t>Качественный</a:t>
            </a:r>
            <a:r>
              <a:rPr lang="ru-RU" dirty="0" smtClean="0"/>
              <a:t>- </a:t>
            </a:r>
            <a:r>
              <a:rPr lang="ru-RU" dirty="0" smtClean="0">
                <a:solidFill>
                  <a:srgbClr val="00B050"/>
                </a:solidFill>
              </a:rPr>
              <a:t>Приемлемый-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7030A0"/>
                </a:solidFill>
              </a:rPr>
              <a:t>Нуждается в улучшении</a:t>
            </a:r>
            <a:r>
              <a:rPr lang="ru-RU" dirty="0" smtClean="0"/>
              <a:t>)</a:t>
            </a:r>
          </a:p>
          <a:p>
            <a:pPr marL="285729" indent="-285729">
              <a:buFont typeface="Arial" panose="020B0604020202020204" pitchFamily="34" charset="0"/>
              <a:buChar char="•"/>
            </a:pPr>
            <a:r>
              <a:rPr lang="ru-RU" dirty="0" smtClean="0"/>
              <a:t>конкретное </a:t>
            </a:r>
            <a:r>
              <a:rPr lang="ru-RU" dirty="0"/>
              <a:t>описание критериев по каждому из уровней</a:t>
            </a:r>
          </a:p>
        </p:txBody>
      </p:sp>
    </p:spTree>
    <p:extLst>
      <p:ext uri="{BB962C8B-B14F-4D97-AF65-F5344CB8AC3E}">
        <p14:creationId xmlns:p14="http://schemas.microsoft.com/office/powerpoint/2010/main" val="21530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1763688" y="1131597"/>
            <a:ext cx="7139136" cy="4104455"/>
          </a:xfrm>
          <a:prstGeom prst="rect">
            <a:avLst/>
          </a:prstGeom>
        </p:spPr>
        <p:txBody>
          <a:bodyPr lIns="395970" tIns="45717" rIns="91434" bIns="45717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3">
              <a:lnSpc>
                <a:spcPct val="80000"/>
              </a:lnSpc>
              <a:defRPr/>
            </a:pPr>
            <a:r>
              <a:rPr lang="ru-RU" b="1" dirty="0">
                <a:solidFill>
                  <a:srgbClr val="C0504D">
                    <a:lumMod val="25000"/>
                  </a:srgbClr>
                </a:solidFill>
              </a:rPr>
              <a:t>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ko-KR" altLang="en-US" dirty="0">
              <a:solidFill>
                <a:srgbClr val="FF0000"/>
              </a:solidFill>
              <a:ea typeface="맑은 고딕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7900" y="7"/>
            <a:ext cx="7626100" cy="85767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ПРИМЕРНАЯ ОСНОВНАЯ ОБРАЗОВАТЕЛЬНАЯ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ПРОГРАММА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>ОСНОВНОГО ОБЩЕГО ОБРАЗОВАНИЯ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01679" y="1350113"/>
            <a:ext cx="8093365" cy="313932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ea typeface="Calibri"/>
                <a:cs typeface="Times New Roman"/>
              </a:rPr>
              <a:t>овладение обучающимися основами читательской </a:t>
            </a:r>
            <a:r>
              <a:rPr lang="ru-RU" b="1" dirty="0" smtClean="0">
                <a:solidFill>
                  <a:srgbClr val="FF0000"/>
                </a:solidFill>
                <a:ea typeface="Calibri"/>
                <a:cs typeface="Times New Roman"/>
              </a:rPr>
              <a:t>компетенции:</a:t>
            </a:r>
          </a:p>
          <a:p>
            <a:r>
              <a:rPr lang="ru-RU" dirty="0">
                <a:ea typeface="Calibri"/>
                <a:cs typeface="Times New Roman"/>
              </a:rPr>
              <a:t>• </a:t>
            </a:r>
            <a:r>
              <a:rPr lang="ru-RU" b="1" dirty="0">
                <a:ea typeface="Calibri"/>
                <a:cs typeface="Times New Roman"/>
              </a:rPr>
              <a:t>систематизировать</a:t>
            </a:r>
            <a:r>
              <a:rPr lang="ru-RU" dirty="0">
                <a:ea typeface="Calibri"/>
                <a:cs typeface="Times New Roman"/>
              </a:rPr>
              <a:t>, сопоставлять, анализировать, </a:t>
            </a:r>
            <a:r>
              <a:rPr lang="ru-RU" b="1" dirty="0">
                <a:ea typeface="Calibri"/>
                <a:cs typeface="Times New Roman"/>
              </a:rPr>
              <a:t>обобщать</a:t>
            </a:r>
            <a:r>
              <a:rPr lang="ru-RU" dirty="0">
                <a:ea typeface="Calibri"/>
                <a:cs typeface="Times New Roman"/>
              </a:rPr>
              <a:t> и интерпретировать информацию, содержащуюся в готовых информационных объектах;</a:t>
            </a:r>
          </a:p>
          <a:p>
            <a:r>
              <a:rPr lang="ru-RU" dirty="0">
                <a:ea typeface="Calibri"/>
                <a:cs typeface="Times New Roman"/>
              </a:rPr>
              <a:t>• </a:t>
            </a:r>
            <a:r>
              <a:rPr lang="ru-RU" b="1" dirty="0">
                <a:ea typeface="Calibri"/>
                <a:cs typeface="Times New Roman"/>
              </a:rPr>
              <a:t>выделять главную </a:t>
            </a:r>
            <a:r>
              <a:rPr lang="ru-RU" dirty="0">
                <a:ea typeface="Calibri"/>
                <a:cs typeface="Times New Roman"/>
              </a:rPr>
              <a:t>и </a:t>
            </a:r>
            <a:r>
              <a:rPr lang="ru-RU" b="1" dirty="0">
                <a:ea typeface="Calibri"/>
                <a:cs typeface="Times New Roman"/>
              </a:rPr>
              <a:t>избыточную информацию</a:t>
            </a:r>
            <a:r>
              <a:rPr lang="ru-RU" dirty="0">
                <a:ea typeface="Calibri"/>
                <a:cs typeface="Times New Roman"/>
              </a:rPr>
              <a:t>, выполнять </a:t>
            </a:r>
            <a:r>
              <a:rPr lang="ru-RU" b="1" dirty="0">
                <a:ea typeface="Calibri"/>
                <a:cs typeface="Times New Roman"/>
              </a:rPr>
              <a:t>смысловое свёртывание </a:t>
            </a:r>
            <a:r>
              <a:rPr lang="ru-RU" dirty="0">
                <a:ea typeface="Calibri"/>
                <a:cs typeface="Times New Roman"/>
              </a:rPr>
              <a:t>выделенных фактов, мыслей; </a:t>
            </a:r>
            <a:r>
              <a:rPr lang="ru-RU" b="1" dirty="0">
                <a:ea typeface="Calibri"/>
                <a:cs typeface="Times New Roman"/>
              </a:rPr>
              <a:t>представлять информацию в сжатой словесной форме (в виде плана или тезисов)</a:t>
            </a:r>
            <a:r>
              <a:rPr lang="ru-RU" dirty="0">
                <a:ea typeface="Calibri"/>
                <a:cs typeface="Times New Roman"/>
              </a:rPr>
              <a:t> и в наглядно-символической форме (в виде таблиц, графических схем и диаграмм, карт понятий — концептуальных диаграмм, опорных конспектов);</a:t>
            </a:r>
          </a:p>
          <a:p>
            <a:endParaRPr lang="ru-RU" dirty="0" smtClean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" y="128470"/>
            <a:ext cx="9000445" cy="501503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43708"/>
              </p:ext>
            </p:extLst>
          </p:nvPr>
        </p:nvGraphicFramePr>
        <p:xfrm>
          <a:off x="22266" y="4"/>
          <a:ext cx="9121745" cy="54233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5800"/>
                <a:gridCol w="2132898"/>
                <a:gridCol w="1824349"/>
                <a:gridCol w="1824349"/>
                <a:gridCol w="1824349"/>
              </a:tblGrid>
              <a:tr h="525780">
                <a:tc gridSpan="5"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</a:rPr>
                        <a:t>Понимание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</a:rPr>
                        <a:t> текста (Задание: прочитайте текст и сделайте сообщение  о прочитанном по критериям рубрики оценивания понимания информации текста)</a:t>
                      </a:r>
                      <a:endParaRPr lang="ru-RU" sz="1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375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КРИТЕРИЙ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 </a:t>
                      </a: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</a:rPr>
                        <a:t>Образцовый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Качественный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Приемлемый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Нуждается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Times New Roman"/>
                        </a:rPr>
                        <a:t> в улучшении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19050" marR="19050" marT="19050" marB="19050"/>
                </a:tc>
              </a:tr>
              <a:tr h="1536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Умение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выделять главную информацию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определяет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все главные моменты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без опоры на текст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 определяет все главные моменты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 опорой на текст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 определяет все главные моменты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кроме одного и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использует текст для опоры.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не определяет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главные моменты текста 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</a:tr>
              <a:tr h="15365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Умение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определять детали для главных- ключевых моментов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умеет определить 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несколько деталей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для 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каждого ключевого момента 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без опоры на текст</a:t>
                      </a:r>
                      <a:endParaRPr lang="ru-RU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умеет определить несколько деталей для каждого ключевого момента но</a:t>
                      </a:r>
                      <a:r>
                        <a:rPr lang="ru-RU" sz="1400" b="1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изредка нуждается в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опоре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на текст 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умеет определить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большинство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деталей читая текст</a:t>
                      </a:r>
                      <a:endParaRPr lang="ru-RU" sz="1400" b="1" u="sng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не умеет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определить детали для каждого ключевого момента 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</a:tr>
              <a:tr h="12868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b="1" dirty="0" smtClean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Умение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обобщить информацию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(целевое назначение)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Ученик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умеет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в </a:t>
                      </a:r>
                      <a:r>
                        <a:rPr lang="en-US" sz="1400" b="1" u="sng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1-3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предложениях 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обобщить целевое назначение информации</a:t>
                      </a:r>
                      <a:endParaRPr lang="ru-RU" sz="1400" b="1" u="none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умеет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в более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3 </a:t>
                      </a:r>
                      <a:r>
                        <a:rPr lang="ru-RU" sz="1400" b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предложениях </a:t>
                      </a:r>
                      <a:r>
                        <a:rPr lang="ru-RU" sz="1400" b="1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обобщить целевое назначение информации</a:t>
                      </a: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 умеет в целом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обобщить целевое назначение информации ,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но есть недопонимание</a:t>
                      </a:r>
                      <a:endParaRPr lang="ru-RU" sz="1400" b="1" u="none" dirty="0" smtClean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050" marR="19050" marT="19050" marB="1905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u="none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Ученик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u="sng" baseline="0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затрудняется </a:t>
                      </a:r>
                      <a:r>
                        <a:rPr lang="ru-RU" sz="1400" b="1" u="none" baseline="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обобщить целевое назначение информации</a:t>
                      </a:r>
                    </a:p>
                  </a:txBody>
                  <a:tcPr marL="19050" marR="19050" marT="19050" marB="1905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462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43301" y="6"/>
            <a:ext cx="7019121" cy="1207699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r>
              <a:rPr lang="ru-RU" sz="1800" dirty="0">
                <a:solidFill>
                  <a:srgbClr val="FF0000"/>
                </a:solidFill>
              </a:rPr>
              <a:t>На каких этапах прохождения темы применять РУБРИКУ ?</a:t>
            </a:r>
            <a:br>
              <a:rPr lang="ru-RU" sz="1800" dirty="0">
                <a:solidFill>
                  <a:srgbClr val="FF0000"/>
                </a:solidFill>
              </a:rPr>
            </a:br>
            <a:r>
              <a:rPr lang="ru-RU" sz="1600" dirty="0">
                <a:solidFill>
                  <a:schemeClr val="tx1"/>
                </a:solidFill>
              </a:rPr>
              <a:t>КРИТЕРИИ ОЦЕНИВАНИЯ ПИСЬМЕННОГО ЗАДАНИЯ</a:t>
            </a:r>
            <a:r>
              <a:rPr lang="ru-RU" sz="2800" dirty="0">
                <a:solidFill>
                  <a:schemeClr val="tx1"/>
                </a:solidFill>
              </a:rPr>
              <a:t/>
            </a:r>
            <a:br>
              <a:rPr lang="ru-RU" sz="2800" dirty="0">
                <a:solidFill>
                  <a:schemeClr val="tx1"/>
                </a:solidFill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110182"/>
              </p:ext>
            </p:extLst>
          </p:nvPr>
        </p:nvGraphicFramePr>
        <p:xfrm>
          <a:off x="143558" y="364127"/>
          <a:ext cx="9000445" cy="4771455"/>
        </p:xfrm>
        <a:graphic>
          <a:graphicData uri="http://schemas.openxmlformats.org/drawingml/2006/table">
            <a:tbl>
              <a:tblPr firstRow="1" firstCol="1" bandRow="1"/>
              <a:tblGrid>
                <a:gridCol w="202620"/>
                <a:gridCol w="3615005"/>
                <a:gridCol w="1527050"/>
                <a:gridCol w="1374345"/>
                <a:gridCol w="1374345"/>
                <a:gridCol w="907080"/>
              </a:tblGrid>
              <a:tr h="144590">
                <a:tc rowSpan="2">
                  <a:txBody>
                    <a:bodyPr/>
                    <a:lstStyle/>
                    <a:p>
                      <a:pPr marL="71755"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Баллы </a:t>
                      </a: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за </a:t>
                      </a:r>
                      <a:r>
                        <a:rPr lang="ru-RU" sz="8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за</a:t>
                      </a:r>
                      <a:r>
                        <a:rPr lang="ru-RU" sz="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содержание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СОДЕРЖАНИЕ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максимальный балл  - 6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Внимание! При оценке 0 по критерию "Содержание" выставляется общая оценка 0.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Организация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ОФОРМЛЕНИЕ (максимум 6 баллов)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376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максимальный балл  - 2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Лексика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максимальный балл  - 2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Грамматика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максимальный балл  - 2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Орфография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макс. балл  - 2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350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6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Коммуникативная задача полностью выполнена.  Объем высказывания соответствует поставленной задаче: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(80-100слов)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1. Ответ на вопрос о том,  что в России можно увидеть, дан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2. Ответ на вопрос  о том, можно ли заняться спортом, дан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3. Ответ на вопрос о новых друзьях в России, дан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4. Дан совет о том, как можно познать образ жизни россиян.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5. Нормы вежливости соблюдены: ссылка на предыдущие контакты; благодарность за полученное письмо; надежда на последующие контакты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Аспект 6. Стилевое оформление выбрано  правильно: адрес, обращение, завершающая фраза, подпись автора  в соответствии с неофициальным стилем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 балла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Логичность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Деление на абзацы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Средства логической связи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Обращение на отдельной строке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Завершающая фраза на отдельной строке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Подпись на отдельной строке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Адрес автора в правом верхнем углу (можно краткий)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- Дата под адресом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2 балла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Учащийся демонстрирует лексический запас, необходимый для написания письма. Работа имеет 1 – 2 незначительные ошибки с точки зрения лексического оформления.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2 балла 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Учащийся демонстрирует грамотное и уместное употребление грамматических структур.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Работа имеет 1 – 2 незначительные ошибки с точки зрения грамматического оформления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2 балла  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В работе имеются 1-2 незначительные орфографические ошибки.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0130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5-1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Коммуникативная задача выполнена частично – составленный текст является письмом с заданными параметрами. Однако в работе не соблюдены 1 или несколько из перечисленных выше параметров. За несоблюдение каждого параметра снимается по 1 баллу за содержание. Или: Объем превышает заданный более, чем на 20%. (больше 120 слов) или объем меньше заданного более, чем на 10% (от 45 до 70 слов) – за нарушение объема снимается 1 балл за содержание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1 балл 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В организации письма 1-2 ошибки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 балл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Учащийся демонстрирует лексический запас, необходимый для написания письма. В работе имеются 3 - 4 незначительные лексические ошибки.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1 балл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Учащийся демонстрирует грамотное и уместное употребление грамматических структур. В работе имеются 3 - 4 незначительные грамматические ошибки.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1 балл  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В работе имеются 3 незначительные орфографические ошибки.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67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0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Коммуникативная задача не выполнена. Содержание письма  не отвечает заданным параметрам.  Или: Объем менее 50% от заданного (менее 45 слов).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 баллов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 организации письма более 2 ошибок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+mj-lt"/>
                          <a:ea typeface="Calibri"/>
                          <a:cs typeface="Times New Roman"/>
                        </a:rPr>
                        <a:t>0 баллов</a:t>
                      </a:r>
                      <a:endParaRPr lang="ru-RU" sz="80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 Учащийся демонстрирует крайне ограниченный словарный запас. Или: имеются многочисленные ошибки в употреблении лексики (5 и более). 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 баллов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В тексте присутствуют многочисленные грамматические ошибки, затрудняющие его понимание (5 и более).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0 баллов </a:t>
                      </a:r>
                      <a:endParaRPr lang="ru-RU" sz="8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присутствуют </a:t>
                      </a: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многочисленные </a:t>
                      </a:r>
                      <a:r>
                        <a:rPr lang="ru-RU" sz="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ошибки, затрудняющие </a:t>
                      </a:r>
                      <a:r>
                        <a:rPr lang="ru-RU" sz="800" dirty="0" err="1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егопонимание</a:t>
                      </a:r>
                      <a:r>
                        <a:rPr lang="ru-RU" sz="8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+mj-lt"/>
                          <a:ea typeface="Calibri"/>
                          <a:cs typeface="Times New Roman"/>
                        </a:rPr>
                        <a:t>(более 3).   </a:t>
                      </a:r>
                    </a:p>
                  </a:txBody>
                  <a:tcPr marL="21387" marR="213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60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634404"/>
              </p:ext>
            </p:extLst>
          </p:nvPr>
        </p:nvGraphicFramePr>
        <p:xfrm>
          <a:off x="1976024" y="928074"/>
          <a:ext cx="6859525" cy="415052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12215"/>
                <a:gridCol w="3347310"/>
              </a:tblGrid>
              <a:tr h="365760"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ЗА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 smtClean="0"/>
                        <a:t>ПРОТИВ</a:t>
                      </a:r>
                      <a:endParaRPr lang="ru-RU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Прозрачность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Трудоемкость    (на первом этапе)</a:t>
                      </a:r>
                      <a:endParaRPr lang="ru-RU" sz="1800" b="1" dirty="0"/>
                    </a:p>
                  </a:txBody>
                  <a:tcPr/>
                </a:tc>
              </a:tr>
              <a:tr h="64626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Объективность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Издержки адаптационного периода</a:t>
                      </a:r>
                      <a:endParaRPr lang="ru-RU" sz="1800" b="1" dirty="0"/>
                    </a:p>
                  </a:txBody>
                  <a:tcPr/>
                </a:tc>
              </a:tr>
              <a:tr h="45238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Снижение тревожности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</a:tr>
              <a:tr h="84014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Сравнение собственных достижений с эталоном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840141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Возможность самооценки, </a:t>
                      </a:r>
                      <a:r>
                        <a:rPr lang="ru-RU" sz="1800" b="1" dirty="0" err="1" smtClean="0"/>
                        <a:t>самоонализа</a:t>
                      </a:r>
                      <a:r>
                        <a:rPr lang="ru-RU" sz="1800" b="1" dirty="0" smtClean="0"/>
                        <a:t>, самоконтроля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sz="1800" b="1" dirty="0" smtClean="0"/>
                        <a:t>Единство требований</a:t>
                      </a:r>
                      <a:endParaRPr lang="ru-RU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2434131" y="128472"/>
            <a:ext cx="5802790" cy="57264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ДОСТОИНСТВА и НЕДОСТАТКИ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75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69" y="75908"/>
            <a:ext cx="9009596" cy="1068935"/>
          </a:xfrm>
        </p:spPr>
        <p:txBody>
          <a:bodyPr>
            <a:normAutofit fontScale="90000"/>
          </a:bodyPr>
          <a:lstStyle/>
          <a:p>
            <a:pPr marL="342875" indent="-342875">
              <a:spcBef>
                <a:spcPct val="20000"/>
              </a:spcBef>
            </a:pP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Насколько  РУБРИКА </a:t>
            </a:r>
            <a:b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</a:br>
            <a: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  <a:t>эффективна?</a:t>
            </a:r>
            <a:br>
              <a:rPr lang="ru-RU" sz="2700" dirty="0">
                <a:solidFill>
                  <a:schemeClr val="tx1"/>
                </a:solidFill>
                <a:ea typeface="Batang" panose="02030600000101010101" pitchFamily="18" charset="-127"/>
              </a:rPr>
            </a:br>
            <a:endParaRPr lang="en-US" sz="2700" dirty="0">
              <a:solidFill>
                <a:schemeClr val="tx1"/>
              </a:solidFill>
              <a:ea typeface="Batang" panose="02030600000101010101" pitchFamily="18" charset="-127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9150" y="878984"/>
            <a:ext cx="4572000" cy="1692771"/>
          </a:xfrm>
          <a:prstGeom prst="rect">
            <a:avLst/>
          </a:prstGeom>
        </p:spPr>
        <p:txBody>
          <a:bodyPr lIns="91434" tIns="45717" rIns="91434" bIns="45717">
            <a:spAutoFit/>
          </a:bodyPr>
          <a:lstStyle/>
          <a:p>
            <a:endParaRPr lang="ru-RU" sz="800" b="1" dirty="0">
              <a:solidFill>
                <a:srgbClr val="FF0000"/>
              </a:solidFill>
              <a:latin typeface="Times New Roman"/>
            </a:endParaRPr>
          </a:p>
          <a:p>
            <a:r>
              <a:rPr lang="ru-RU" sz="2400" b="1" dirty="0">
                <a:solidFill>
                  <a:srgbClr val="FF0000"/>
                </a:solidFill>
                <a:latin typeface="+mj-lt"/>
              </a:rPr>
              <a:t>Критерий - </a:t>
            </a:r>
          </a:p>
          <a:p>
            <a:pPr marR="12860" algn="just"/>
            <a:r>
              <a:rPr lang="ru-RU" dirty="0">
                <a:solidFill>
                  <a:srgbClr val="FF0000"/>
                </a:solidFill>
                <a:latin typeface="+mj-lt"/>
              </a:rPr>
              <a:t>ожидаемый результат </a:t>
            </a:r>
            <a:r>
              <a:rPr lang="ru-RU" b="1" dirty="0">
                <a:latin typeface="+mj-lt"/>
              </a:rPr>
              <a:t>обучения, а оценивание по любому критерию - это определение степени приближения ученика к этому результату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61180" y="2419051"/>
            <a:ext cx="5182820" cy="2215991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endParaRPr lang="ru-RU" sz="800" dirty="0">
              <a:solidFill>
                <a:srgbClr val="000000"/>
              </a:solidFill>
              <a:latin typeface="Garamond"/>
            </a:endParaRPr>
          </a:p>
          <a:p>
            <a:pPr marR="9960" algn="ctr"/>
            <a:r>
              <a:rPr lang="ru-RU" sz="2000" b="1" dirty="0">
                <a:latin typeface="+mj-lt"/>
              </a:rPr>
              <a:t>Рубрика – Критерий – Дескриптор</a:t>
            </a:r>
          </a:p>
          <a:p>
            <a:pPr marR="9960" algn="ctr"/>
            <a:r>
              <a:rPr lang="ru-RU" sz="2000" b="1" dirty="0">
                <a:latin typeface="+mj-lt"/>
              </a:rPr>
              <a:t> </a:t>
            </a:r>
            <a:endParaRPr lang="ru-RU" sz="2000" dirty="0">
              <a:latin typeface="+mj-lt"/>
            </a:endParaRPr>
          </a:p>
          <a:p>
            <a:pPr marR="24910"/>
            <a:r>
              <a:rPr lang="ru-RU" b="1" dirty="0">
                <a:solidFill>
                  <a:srgbClr val="FF0000"/>
                </a:solidFill>
                <a:latin typeface="+mj-lt"/>
              </a:rPr>
              <a:t>Рубрики </a:t>
            </a:r>
            <a:r>
              <a:rPr lang="ru-RU" b="1" dirty="0">
                <a:latin typeface="+mj-lt"/>
              </a:rPr>
              <a:t>показывают</a:t>
            </a:r>
            <a:r>
              <a:rPr lang="ru-RU" dirty="0">
                <a:latin typeface="+mj-lt"/>
              </a:rPr>
              <a:t>, </a:t>
            </a:r>
            <a:r>
              <a:rPr lang="ru-RU" b="1" i="1" dirty="0">
                <a:solidFill>
                  <a:srgbClr val="FF0000"/>
                </a:solidFill>
                <a:latin typeface="+mj-lt"/>
              </a:rPr>
              <a:t>зачем </a:t>
            </a:r>
            <a:r>
              <a:rPr lang="ru-RU" b="1" dirty="0">
                <a:latin typeface="+mj-lt"/>
              </a:rPr>
              <a:t>ребенок учится </a:t>
            </a:r>
          </a:p>
          <a:p>
            <a:pPr marR="15629"/>
            <a:r>
              <a:rPr lang="ru-RU" b="1" dirty="0">
                <a:solidFill>
                  <a:srgbClr val="FF0000"/>
                </a:solidFill>
                <a:latin typeface="+mj-lt"/>
              </a:rPr>
              <a:t>Критерии</a:t>
            </a:r>
            <a:r>
              <a:rPr lang="ru-RU" b="1" dirty="0">
                <a:latin typeface="+mj-lt"/>
              </a:rPr>
              <a:t> показывают, </a:t>
            </a:r>
            <a:r>
              <a:rPr lang="ru-RU" b="1" i="1" dirty="0">
                <a:solidFill>
                  <a:srgbClr val="FF0000"/>
                </a:solidFill>
                <a:latin typeface="+mj-lt"/>
              </a:rPr>
              <a:t>чему </a:t>
            </a:r>
            <a:r>
              <a:rPr lang="ru-RU" b="1" dirty="0">
                <a:latin typeface="+mj-lt"/>
              </a:rPr>
              <a:t>он должен научиться </a:t>
            </a:r>
          </a:p>
          <a:p>
            <a:pPr marR="10880"/>
            <a:r>
              <a:rPr lang="ru-RU" b="1" dirty="0">
                <a:solidFill>
                  <a:srgbClr val="FF0000"/>
                </a:solidFill>
                <a:latin typeface="+mj-lt"/>
              </a:rPr>
              <a:t>Дескрипторы </a:t>
            </a:r>
            <a:r>
              <a:rPr lang="ru-RU" b="1" dirty="0">
                <a:latin typeface="+mj-lt"/>
              </a:rPr>
              <a:t>показывают</a:t>
            </a:r>
            <a:r>
              <a:rPr lang="ru-RU" dirty="0">
                <a:latin typeface="+mj-lt"/>
              </a:rPr>
              <a:t>,</a:t>
            </a:r>
            <a:r>
              <a:rPr lang="ru-RU" b="1" i="1" dirty="0">
                <a:solidFill>
                  <a:srgbClr val="FF0000"/>
                </a:solidFill>
                <a:latin typeface="+mj-lt"/>
              </a:rPr>
              <a:t> как </a:t>
            </a:r>
            <a:r>
              <a:rPr lang="ru-RU" b="1" dirty="0">
                <a:latin typeface="+mj-lt"/>
              </a:rPr>
              <a:t>он это сможет достичь наилучшего результата </a:t>
            </a:r>
          </a:p>
        </p:txBody>
      </p:sp>
    </p:spTree>
    <p:extLst>
      <p:ext uri="{BB962C8B-B14F-4D97-AF65-F5344CB8AC3E}">
        <p14:creationId xmlns:p14="http://schemas.microsoft.com/office/powerpoint/2010/main" val="397373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2"/>
          <a:srcRect t="4276" r="36699" b="22749"/>
          <a:stretch/>
        </p:blipFill>
        <p:spPr bwMode="auto">
          <a:xfrm>
            <a:off x="3197657" y="1044700"/>
            <a:ext cx="3762375" cy="2438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«Перестаньте УЧИТЬ </a:t>
            </a:r>
            <a:br>
              <a:rPr lang="ru-RU" dirty="0" smtClean="0"/>
            </a:br>
            <a:r>
              <a:rPr lang="ru-RU" dirty="0" smtClean="0"/>
              <a:t>Начните ДУМАТЬ!»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967" y="1197410"/>
            <a:ext cx="6719019" cy="2748687"/>
          </a:xfrm>
        </p:spPr>
        <p:txBody>
          <a:bodyPr/>
          <a:lstStyle/>
          <a:p>
            <a:r>
              <a:rPr lang="en-US" dirty="0"/>
              <a:t>Jacob </a:t>
            </a:r>
            <a:r>
              <a:rPr lang="en-US" dirty="0" smtClean="0"/>
              <a:t>Barnett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t="6271" r="37660" b="23889"/>
          <a:stretch/>
        </p:blipFill>
        <p:spPr bwMode="auto">
          <a:xfrm>
            <a:off x="143555" y="1808225"/>
            <a:ext cx="3705225" cy="23336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66590" y="3946097"/>
            <a:ext cx="4581150" cy="83099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«</a:t>
            </a:r>
            <a:r>
              <a:rPr lang="en-US" sz="2400" b="1" i="1" dirty="0">
                <a:solidFill>
                  <a:srgbClr val="002060"/>
                </a:solidFill>
              </a:rPr>
              <a:t>The wisdom of not knowing</a:t>
            </a:r>
            <a:r>
              <a:rPr lang="ru-RU" sz="2400" b="1" i="1" dirty="0">
                <a:solidFill>
                  <a:srgbClr val="002060"/>
                </a:solidFill>
              </a:rPr>
              <a:t>»</a:t>
            </a:r>
            <a:endParaRPr lang="en-US" sz="2400" b="1" i="1" dirty="0">
              <a:solidFill>
                <a:srgbClr val="002060"/>
              </a:solidFill>
            </a:endParaRP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«</a:t>
            </a:r>
            <a:r>
              <a:rPr lang="en-US" sz="2400" b="1" i="1" dirty="0">
                <a:solidFill>
                  <a:srgbClr val="002060"/>
                </a:solidFill>
              </a:rPr>
              <a:t>Stop learning – start thinking</a:t>
            </a:r>
            <a:r>
              <a:rPr lang="ru-RU" sz="2400" b="1" i="1" dirty="0">
                <a:solidFill>
                  <a:srgbClr val="002060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83732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512" y="1131590"/>
            <a:ext cx="8712968" cy="388843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5239"/>
            <a:ext cx="8246070" cy="96949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960" algn="ctr"/>
            <a:r>
              <a:rPr lang="ru-RU" sz="1400" b="1" dirty="0">
                <a:solidFill>
                  <a:srgbClr val="002060"/>
                </a:solidFill>
              </a:rPr>
              <a:t>Рубрика – Критерий – Дескриптор</a:t>
            </a:r>
            <a:r>
              <a:rPr lang="ru-RU" sz="1400" b="1" dirty="0">
                <a:solidFill>
                  <a:prstClr val="black"/>
                </a:solidFill>
              </a:rPr>
              <a:t>  </a:t>
            </a:r>
            <a:endParaRPr lang="ru-RU" sz="1400" dirty="0">
              <a:solidFill>
                <a:prstClr val="black"/>
              </a:solidFill>
            </a:endParaRPr>
          </a:p>
          <a:p>
            <a:pPr marR="24910"/>
            <a:r>
              <a:rPr lang="ru-RU" sz="1400" b="1" dirty="0">
                <a:solidFill>
                  <a:srgbClr val="002060"/>
                </a:solidFill>
              </a:rPr>
              <a:t>Рубрики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показывают</a:t>
            </a:r>
            <a:r>
              <a:rPr lang="ru-RU" sz="1400" dirty="0">
                <a:solidFill>
                  <a:schemeClr val="bg1"/>
                </a:solidFill>
              </a:rPr>
              <a:t>,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r>
              <a:rPr lang="ru-RU" sz="1400" b="1" i="1" dirty="0">
                <a:solidFill>
                  <a:srgbClr val="002060"/>
                </a:solidFill>
              </a:rPr>
              <a:t>зачем </a:t>
            </a:r>
            <a:r>
              <a:rPr lang="ru-RU" sz="1400" b="1" i="1" dirty="0">
                <a:solidFill>
                  <a:schemeClr val="bg1"/>
                </a:solidFill>
              </a:rPr>
              <a:t>мы</a:t>
            </a:r>
            <a:r>
              <a:rPr lang="ru-RU" sz="1400" b="1" i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учимся </a:t>
            </a:r>
          </a:p>
          <a:p>
            <a:pPr marR="24910"/>
            <a:r>
              <a:rPr lang="ru-RU" sz="1400" b="1" dirty="0">
                <a:solidFill>
                  <a:srgbClr val="002060"/>
                </a:solidFill>
              </a:rPr>
              <a:t>Критерии </a:t>
            </a:r>
            <a:r>
              <a:rPr lang="ru-RU" sz="1400" b="1" dirty="0">
                <a:solidFill>
                  <a:schemeClr val="bg1"/>
                </a:solidFill>
              </a:rPr>
              <a:t>показывают, </a:t>
            </a:r>
            <a:r>
              <a:rPr lang="ru-RU" sz="1400" b="1" i="1" dirty="0">
                <a:solidFill>
                  <a:srgbClr val="002060"/>
                </a:solidFill>
              </a:rPr>
              <a:t>чему </a:t>
            </a:r>
            <a:r>
              <a:rPr lang="ru-RU" sz="1400" b="1" dirty="0">
                <a:solidFill>
                  <a:schemeClr val="bg1"/>
                </a:solidFill>
              </a:rPr>
              <a:t>мы должны научиться </a:t>
            </a:r>
            <a:r>
              <a:rPr lang="ru-RU" sz="1400" b="1" dirty="0">
                <a:solidFill>
                  <a:srgbClr val="002060"/>
                </a:solidFill>
              </a:rPr>
              <a:t>Дескрипторы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показывают</a:t>
            </a:r>
            <a:r>
              <a:rPr lang="ru-RU" sz="1400" dirty="0">
                <a:solidFill>
                  <a:schemeClr val="bg1"/>
                </a:solidFill>
              </a:rPr>
              <a:t>,</a:t>
            </a:r>
            <a:r>
              <a:rPr lang="ru-RU" sz="1400" b="1" i="1" dirty="0">
                <a:solidFill>
                  <a:schemeClr val="bg1"/>
                </a:solidFill>
              </a:rPr>
              <a:t> </a:t>
            </a:r>
            <a:r>
              <a:rPr lang="ru-RU" sz="1400" b="1" i="1" dirty="0">
                <a:solidFill>
                  <a:srgbClr val="002060"/>
                </a:solidFill>
              </a:rPr>
              <a:t>как</a:t>
            </a:r>
            <a:r>
              <a:rPr lang="ru-RU" sz="1400" b="1" i="1" dirty="0">
                <a:solidFill>
                  <a:srgbClr val="FF0000"/>
                </a:solidFill>
              </a:rPr>
              <a:t> </a:t>
            </a:r>
            <a:r>
              <a:rPr lang="ru-RU" sz="1400" b="1" dirty="0">
                <a:solidFill>
                  <a:schemeClr val="bg1"/>
                </a:solidFill>
              </a:rPr>
              <a:t>мы сможем достичь     наилучшего результата </a:t>
            </a:r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3923928" y="3795887"/>
            <a:ext cx="2304256" cy="1087197"/>
          </a:xfrm>
          <a:prstGeom prst="rect">
            <a:avLst/>
          </a:prstGeom>
        </p:spPr>
        <p:txBody>
          <a:bodyPr vert="horz" lIns="91434" tIns="45717" rIns="91434" bIns="45717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r>
              <a:rPr lang="ru-RU" sz="2800" dirty="0"/>
              <a:t>Рубрика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/>
              <a:t/>
            </a:r>
            <a:br>
              <a:rPr lang="ru-RU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425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8727" y="128471"/>
            <a:ext cx="6871725" cy="91623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r>
              <a:rPr lang="ru-RU" sz="2800" dirty="0"/>
              <a:t/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6021" y="1197406"/>
            <a:ext cx="6871725" cy="2772554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latin typeface="+mj-lt"/>
                <a:ea typeface="Times New Roman"/>
                <a:cs typeface="Times New Roman"/>
              </a:rPr>
              <a:t>Использование </a:t>
            </a:r>
            <a:r>
              <a:rPr lang="ru-RU" sz="32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РУБРИКИ </a:t>
            </a:r>
            <a:r>
              <a:rPr lang="ru-RU" sz="3200" dirty="0">
                <a:latin typeface="+mj-lt"/>
                <a:ea typeface="Times New Roman"/>
                <a:cs typeface="Times New Roman"/>
              </a:rPr>
              <a:t>— это 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высокий уровень</a:t>
            </a:r>
            <a:r>
              <a:rPr lang="ru-RU" sz="3200" dirty="0">
                <a:latin typeface="+mj-lt"/>
                <a:ea typeface="Times New Roman"/>
                <a:cs typeface="Times New Roman"/>
              </a:rPr>
              <a:t> предоставления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latin typeface="+mj-lt"/>
                <a:ea typeface="Times New Roman"/>
                <a:cs typeface="Times New Roman"/>
              </a:rPr>
              <a:t> </a:t>
            </a:r>
            <a:r>
              <a:rPr lang="ru-RU" sz="3200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каждому</a:t>
            </a:r>
            <a:r>
              <a:rPr lang="ru-RU" sz="3200" dirty="0">
                <a:latin typeface="+mj-lt"/>
                <a:ea typeface="Times New Roman"/>
                <a:cs typeface="Times New Roman"/>
              </a:rPr>
              <a:t> ученику обратной 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latin typeface="+mj-lt"/>
                <a:ea typeface="Times New Roman"/>
                <a:cs typeface="Times New Roman"/>
              </a:rPr>
              <a:t>связи, который говорит гораздо 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latin typeface="+mj-lt"/>
                <a:ea typeface="Times New Roman"/>
                <a:cs typeface="Times New Roman"/>
              </a:rPr>
              <a:t>больше простой оценки, 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r>
              <a:rPr lang="ru-RU" sz="3200" dirty="0">
                <a:latin typeface="+mj-lt"/>
                <a:ea typeface="Times New Roman"/>
                <a:cs typeface="Times New Roman"/>
              </a:rPr>
              <a:t>выраженной числом или буквой.</a:t>
            </a:r>
          </a:p>
          <a:p>
            <a:pPr>
              <a:lnSpc>
                <a:spcPts val="1650"/>
              </a:lnSpc>
              <a:spcAft>
                <a:spcPts val="1500"/>
              </a:spcAft>
            </a:pPr>
            <a:endParaRPr lang="ru-RU" sz="3200" dirty="0">
              <a:latin typeface="+mj-lt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811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28727" y="128471"/>
            <a:ext cx="6871725" cy="916230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r>
              <a:rPr lang="ru-RU" sz="2800" dirty="0"/>
              <a:t/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739291"/>
            <a:ext cx="6566315" cy="4123034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5" y="1048262"/>
            <a:ext cx="6409035" cy="2062103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pPr algn="ctr"/>
            <a:r>
              <a:rPr lang="ru-RU" sz="3200" b="1" dirty="0">
                <a:ea typeface="Batang" panose="02030600000101010101" pitchFamily="18" charset="-127"/>
                <a:cs typeface="+mj-cs"/>
              </a:rPr>
              <a:t>ГЛАВНАЯ </a:t>
            </a:r>
            <a:r>
              <a:rPr lang="ru-RU" sz="3200" b="1" dirty="0">
                <a:solidFill>
                  <a:srgbClr val="FF0000"/>
                </a:solidFill>
                <a:ea typeface="Batang" panose="02030600000101010101" pitchFamily="18" charset="-127"/>
                <a:cs typeface="+mj-cs"/>
              </a:rPr>
              <a:t>ЦЕЛЬ</a:t>
            </a:r>
            <a:r>
              <a:rPr lang="ru-RU" sz="3200" b="1" dirty="0">
                <a:ea typeface="Batang" panose="02030600000101010101" pitchFamily="18" charset="-127"/>
                <a:cs typeface="+mj-cs"/>
              </a:rPr>
              <a:t> ФОРМИРУЮЩЕГО ОЦЕНИВАНИЯ –</a:t>
            </a:r>
            <a:br>
              <a:rPr lang="ru-RU" sz="3200" b="1" dirty="0">
                <a:ea typeface="Batang" panose="02030600000101010101" pitchFamily="18" charset="-127"/>
                <a:cs typeface="+mj-cs"/>
              </a:rPr>
            </a:br>
            <a:r>
              <a:rPr lang="ru-RU" sz="3200" b="1" dirty="0">
                <a:ea typeface="Batang" panose="02030600000101010101" pitchFamily="18" charset="-127"/>
                <a:cs typeface="+mj-cs"/>
              </a:rPr>
              <a:t> </a:t>
            </a:r>
            <a:r>
              <a:rPr lang="ru-RU" sz="3200" b="1" dirty="0">
                <a:solidFill>
                  <a:srgbClr val="FF0000"/>
                </a:solidFill>
                <a:ea typeface="Batang" panose="02030600000101010101" pitchFamily="18" charset="-127"/>
                <a:cs typeface="+mj-cs"/>
              </a:rPr>
              <a:t>УЛУЧШЕНИЕ РЕЗУЛЬТАТОВ</a:t>
            </a:r>
            <a:r>
              <a:rPr lang="ru-RU" sz="3200" b="1" dirty="0">
                <a:ea typeface="Batang" panose="02030600000101010101" pitchFamily="18" charset="-127"/>
                <a:cs typeface="+mj-cs"/>
              </a:rPr>
              <a:t>, а </a:t>
            </a:r>
            <a:r>
              <a:rPr lang="ru-RU" sz="3200" b="1" dirty="0">
                <a:solidFill>
                  <a:srgbClr val="00B0F0"/>
                </a:solidFill>
                <a:ea typeface="Batang" panose="02030600000101010101" pitchFamily="18" charset="-127"/>
                <a:cs typeface="+mj-cs"/>
              </a:rPr>
              <a:t>НЕ </a:t>
            </a:r>
            <a:r>
              <a:rPr lang="ru-RU" sz="3200" b="1" dirty="0">
                <a:ea typeface="Batang" panose="02030600000101010101" pitchFamily="18" charset="-127"/>
                <a:cs typeface="+mj-cs"/>
              </a:rPr>
              <a:t>ИХ </a:t>
            </a:r>
            <a:r>
              <a:rPr lang="ru-RU" sz="3200" b="1" dirty="0">
                <a:solidFill>
                  <a:srgbClr val="00B0F0"/>
                </a:solidFill>
                <a:ea typeface="Batang" panose="02030600000101010101" pitchFamily="18" charset="-127"/>
                <a:cs typeface="+mj-cs"/>
              </a:rPr>
              <a:t>ИЗМЕРЕНИЕ </a:t>
            </a:r>
            <a:endParaRPr lang="ru-RU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3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2931792"/>
            <a:ext cx="4032448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7" y="2432560"/>
            <a:ext cx="3494345" cy="2584169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EEECE1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лако 7"/>
          <p:cNvSpPr/>
          <p:nvPr/>
        </p:nvSpPr>
        <p:spPr>
          <a:xfrm rot="221958">
            <a:off x="3488572" y="204309"/>
            <a:ext cx="5400600" cy="2988136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91434" tIns="45717" rIns="91434" bIns="45717" rtlCol="0" anchor="ctr"/>
          <a:lstStyle/>
          <a:p>
            <a:pPr marL="450182" indent="450182" algn="just"/>
            <a:endParaRPr lang="ru-RU" sz="2400" kern="0" dirty="0">
              <a:solidFill>
                <a:srgbClr val="231F20"/>
              </a:solidFill>
              <a:latin typeface="맑은 고딕"/>
              <a:cs typeface="Calibri"/>
            </a:endParaRPr>
          </a:p>
          <a:p>
            <a:pPr marL="450182" indent="450182" algn="just"/>
            <a:endParaRPr lang="ru-RU" sz="2400" kern="0" dirty="0">
              <a:solidFill>
                <a:srgbClr val="231F20"/>
              </a:solidFill>
              <a:latin typeface="맑은 고딕"/>
              <a:cs typeface="Calibri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1" y="32598"/>
            <a:ext cx="5802790" cy="572644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Wordles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5" y="787320"/>
            <a:ext cx="3228647" cy="1656184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rgbClr val="EEECE1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3131841" y="537811"/>
            <a:ext cx="5645860" cy="2392305"/>
          </a:xfrm>
          <a:prstGeom prst="rect">
            <a:avLst/>
          </a:prstGeom>
        </p:spPr>
        <p:txBody>
          <a:bodyPr lIns="395970" tIns="45717" rIns="91434" bIns="45717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0182" indent="450182" algn="just" defTabSz="914333">
              <a:spcBef>
                <a:spcPts val="0"/>
              </a:spcBef>
            </a:pPr>
            <a:r>
              <a:rPr lang="ru-RU" altLang="ko-KR" b="1" dirty="0">
                <a:solidFill>
                  <a:sysClr val="windowText" lastClr="000000"/>
                </a:solidFill>
                <a:latin typeface="+mj-lt"/>
                <a:ea typeface="맑은 고딕"/>
              </a:rPr>
              <a:t>     </a:t>
            </a:r>
            <a:r>
              <a:rPr lang="en-US" altLang="ko-KR" b="1" dirty="0">
                <a:solidFill>
                  <a:sysClr val="windowText" lastClr="000000"/>
                </a:solidFill>
                <a:latin typeface="+mj-lt"/>
                <a:ea typeface="맑은 고딕"/>
              </a:rPr>
              <a:t>        </a:t>
            </a:r>
            <a:r>
              <a:rPr lang="ru-RU" altLang="ko-KR" sz="2400" b="1" dirty="0">
                <a:solidFill>
                  <a:sysClr val="windowText" lastClr="000000"/>
                </a:solidFill>
                <a:latin typeface="+mj-lt"/>
                <a:ea typeface="맑은 고딕"/>
              </a:rPr>
              <a:t> </a:t>
            </a:r>
            <a:r>
              <a:rPr lang="ru-RU" altLang="ko-KR" sz="2400" b="1" dirty="0">
                <a:solidFill>
                  <a:srgbClr val="002060"/>
                </a:solidFill>
                <a:latin typeface="+mj-lt"/>
                <a:ea typeface="맑은 고딕"/>
              </a:rPr>
              <a:t>разделение </a:t>
            </a:r>
            <a:r>
              <a:rPr lang="ru-RU" altLang="ko-KR" b="1" dirty="0">
                <a:solidFill>
                  <a:srgbClr val="002060"/>
                </a:solidFill>
                <a:latin typeface="+mj-lt"/>
                <a:ea typeface="맑은 고딕"/>
              </a:rPr>
              <a:t>ответственности </a:t>
            </a:r>
            <a:endParaRPr lang="en-US" altLang="ko-KR" b="1" dirty="0">
              <a:solidFill>
                <a:srgbClr val="002060"/>
              </a:solidFill>
              <a:latin typeface="+mj-lt"/>
              <a:ea typeface="맑은 고딕"/>
            </a:endParaRPr>
          </a:p>
          <a:p>
            <a:pPr marL="450182" indent="450182" algn="just" defTabSz="914333"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Мотивация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обратная связь фиксирование результат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Ликвидация пробелов 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развитие </a:t>
            </a:r>
            <a:r>
              <a:rPr lang="en-US" dirty="0">
                <a:solidFill>
                  <a:srgbClr val="002060"/>
                </a:solidFill>
                <a:latin typeface="+mj-lt"/>
                <a:cs typeface="Calibri"/>
              </a:rPr>
              <a:t>       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динамика 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процесс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знания </a:t>
            </a: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Критерии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рубрики  </a:t>
            </a:r>
            <a:r>
              <a:rPr lang="ru-RU" b="1" dirty="0" err="1">
                <a:solidFill>
                  <a:srgbClr val="002060"/>
                </a:solidFill>
                <a:latin typeface="+mj-lt"/>
                <a:cs typeface="Calibri"/>
              </a:rPr>
              <a:t>самостоятельностьсамооценка</a:t>
            </a: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lang="en-US" dirty="0">
                <a:solidFill>
                  <a:srgbClr val="002060"/>
                </a:solidFill>
                <a:latin typeface="+mj-lt"/>
                <a:cs typeface="Calibri"/>
              </a:rPr>
              <a:t>    </a:t>
            </a:r>
            <a:r>
              <a:rPr lang="ru-RU" dirty="0" err="1">
                <a:solidFill>
                  <a:srgbClr val="002060"/>
                </a:solidFill>
                <a:latin typeface="+mj-lt"/>
                <a:cs typeface="Calibri"/>
              </a:rPr>
              <a:t>взаимооценка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рост  </a:t>
            </a:r>
            <a:r>
              <a:rPr lang="en-US" dirty="0">
                <a:solidFill>
                  <a:srgbClr val="002060"/>
                </a:solidFill>
                <a:latin typeface="+mj-lt"/>
                <a:cs typeface="Calibri"/>
              </a:rPr>
              <a:t>        </a:t>
            </a: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Индивидуальное 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достижение </a:t>
            </a: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развивающая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воспитывающая 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b="1" i="1" dirty="0">
                <a:solidFill>
                  <a:srgbClr val="002060"/>
                </a:solidFill>
                <a:latin typeface="+mj-lt"/>
                <a:cs typeface="Calibri"/>
              </a:rPr>
              <a:t>диагностическая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текущая итоговая </a:t>
            </a: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САМОУВАЖЕНИЕ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+mj-lt"/>
                <a:cs typeface="Calibri"/>
              </a:rPr>
              <a:t>формирующая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 </a:t>
            </a:r>
            <a:r>
              <a:rPr lang="en-US" dirty="0">
                <a:solidFill>
                  <a:srgbClr val="002060"/>
                </a:solidFill>
                <a:latin typeface="+mj-lt"/>
                <a:cs typeface="Calibri"/>
              </a:rPr>
              <a:t>                      </a:t>
            </a:r>
            <a:r>
              <a:rPr lang="ru-RU" dirty="0">
                <a:solidFill>
                  <a:srgbClr val="002060"/>
                </a:solidFill>
                <a:latin typeface="+mj-lt"/>
                <a:cs typeface="Calibri"/>
              </a:rPr>
              <a:t>Внешняя</a:t>
            </a:r>
            <a:r>
              <a:rPr lang="ru-RU" dirty="0">
                <a:solidFill>
                  <a:srgbClr val="002060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качество</a:t>
            </a:r>
            <a:r>
              <a:rPr lang="ru-RU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 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непрерывно рейтинг </a:t>
            </a:r>
            <a:r>
              <a:rPr lang="en-US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       </a:t>
            </a:r>
            <a:r>
              <a:rPr lang="ru-RU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накопительная </a:t>
            </a:r>
          </a:p>
          <a:p>
            <a:pPr marL="450182" indent="450182" algn="just" defTabSz="914333">
              <a:spcBef>
                <a:spcPts val="0"/>
              </a:spcBef>
            </a:pPr>
            <a:r>
              <a:rPr lang="ru-RU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                             </a:t>
            </a:r>
            <a:r>
              <a:rPr lang="ru-RU" sz="2000" b="1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Внутренняя</a:t>
            </a:r>
            <a:r>
              <a:rPr lang="ru-RU" sz="2000" dirty="0">
                <a:solidFill>
                  <a:srgbClr val="002060"/>
                </a:solidFill>
                <a:latin typeface="+mj-lt"/>
                <a:ea typeface="Calibri"/>
                <a:cs typeface="Calibri"/>
              </a:rPr>
              <a:t> 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  <a:p>
            <a:pPr defTabSz="914333"/>
            <a:endParaRPr lang="ko-KR" altLang="en-US" sz="2000" b="1" dirty="0">
              <a:solidFill>
                <a:sysClr val="windowText" lastClr="000000"/>
              </a:solidFill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84684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1026" name="Picture 2" descr="D:\Desktop\word cloud conditionals Хасанова 10Б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78"/>
            <a:ext cx="7164288" cy="513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83768" y="473199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Khasanova</a:t>
            </a:r>
            <a:r>
              <a:rPr lang="en-US" b="1" dirty="0" smtClean="0">
                <a:solidFill>
                  <a:srgbClr val="FF0000"/>
                </a:solidFill>
              </a:rPr>
              <a:t> Elisa 10B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34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997881" y="-1018170"/>
            <a:ext cx="5265221" cy="730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5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C:\Windows\system32\config\systemprofile\Desktop\11-03-2020_18-13-57\IMG_20200311_1016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87018" y="2086519"/>
            <a:ext cx="2334049" cy="37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Windows\system32\config\systemprofile\Desktop\11-03-2020_18-13-57\IMG_20200311_200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49319" y="-485232"/>
            <a:ext cx="2809450" cy="37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Windows\system32\config\systemprofile\Desktop\11-03-2020_18-13-57\IMG_20200311_1020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88854"/>
            <a:ext cx="3860838" cy="2854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 descr="C:\Windows\system32\config\systemprofile\Downloads\IMG_20200311_20405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38902" b="8082"/>
          <a:stretch/>
        </p:blipFill>
        <p:spPr bwMode="auto">
          <a:xfrm rot="10800000">
            <a:off x="0" y="-1"/>
            <a:ext cx="5364087" cy="23602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0197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7985" y="3072567"/>
            <a:ext cx="5084926" cy="201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" name="Рисунок 5" descr="C:\Windows\system32\config\systemprofile\Desktop\11-03-2020_18-13-57\IMG_20200311_20101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r="4535" b="1478"/>
          <a:stretch/>
        </p:blipFill>
        <p:spPr bwMode="auto">
          <a:xfrm rot="16200000">
            <a:off x="4792430" y="-864097"/>
            <a:ext cx="3456384" cy="5184577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027985" cy="5143500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9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MindMap Zhurkin Pavel 11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-2464622"/>
            <a:ext cx="15644813" cy="10015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64671" y="6686593"/>
            <a:ext cx="3745523" cy="57708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3300" dirty="0" err="1">
                <a:solidFill>
                  <a:prstClr val="black"/>
                </a:solidFill>
              </a:rPr>
              <a:t>Zhurkin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3300" dirty="0" err="1">
                <a:solidFill>
                  <a:prstClr val="black"/>
                </a:solidFill>
              </a:rPr>
              <a:t>Pavel</a:t>
            </a:r>
            <a:r>
              <a:rPr lang="en-US" sz="3300" dirty="0">
                <a:solidFill>
                  <a:prstClr val="black"/>
                </a:solidFill>
              </a:rPr>
              <a:t> 11 a</a:t>
            </a:r>
            <a:endParaRPr lang="ru-RU" sz="33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1210194" y="-2193591"/>
            <a:ext cx="2376264" cy="572644"/>
          </a:xfrm>
          <a:prstGeom prst="rect">
            <a:avLst/>
          </a:prstGeom>
        </p:spPr>
        <p:txBody>
          <a:bodyPr vert="horz" lIns="91434" tIns="45717" rIns="91434" bIns="45717" rtlCol="0" anchor="ctr">
            <a:normAutofit fontScale="90000" lnSpcReduction="10000"/>
          </a:bodyPr>
          <a:lstStyle>
            <a:lvl1pPr algn="l" defTabSz="914333" rtl="0" eaLnBrk="1" latinLnBrk="0" hangingPunct="1">
              <a:spcBef>
                <a:spcPct val="0"/>
              </a:spcBef>
              <a:buNone/>
              <a:defRPr sz="3600" kern="120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3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Mind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j-ea"/>
                <a:cs typeface="+mj-cs"/>
              </a:rPr>
              <a:t> Map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82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esktop\STRES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8" y="0"/>
            <a:ext cx="836148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4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Стандарт преподавательских умений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3555" y="1197406"/>
            <a:ext cx="4320480" cy="3820274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latinLnBrk="1"/>
            <a:r>
              <a:rPr lang="ru-RU" sz="14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Компетентность</a:t>
            </a:r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в планировании </a:t>
            </a:r>
          </a:p>
          <a:p>
            <a:pPr latinLnBrk="1"/>
            <a:r>
              <a:rPr lang="ru-RU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высокий темп работы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концентрация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 и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переключение внимания 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   учеников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 многообразие форм презентации материала</a:t>
            </a:r>
          </a:p>
          <a:p>
            <a:pPr latinLnBrk="1"/>
            <a:endParaRPr 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latinLnBrk="1"/>
            <a:r>
              <a:rPr lang="ru-RU" sz="1400" i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Компетентность </a:t>
            </a:r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в управлении </a:t>
            </a:r>
          </a:p>
          <a:p>
            <a:pPr latinLnBrk="1"/>
            <a:r>
              <a:rPr lang="ru-RU" sz="1400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максимальная </a:t>
            </a:r>
            <a:r>
              <a:rPr lang="ru-RU" sz="1400" b="1" i="1" dirty="0" err="1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включённость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всех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учеников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 разнообразие форм работы и заданий 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 сотрудничество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между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учителем и детьми </a:t>
            </a:r>
          </a:p>
          <a:p>
            <a:pPr latinLnBrk="1"/>
            <a:endParaRPr lang="ru-RU" sz="1400" dirty="0">
              <a:solidFill>
                <a:prstClr val="black"/>
              </a:solidFill>
              <a:latin typeface="+mj-lt"/>
              <a:cs typeface="Arial" panose="020B0604020202020204" pitchFamily="34" charset="0"/>
            </a:endParaRPr>
          </a:p>
          <a:p>
            <a:pPr latinLnBrk="1"/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Соответствие </a:t>
            </a:r>
            <a:r>
              <a:rPr lang="ru-RU" sz="14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потребностям</a:t>
            </a:r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учеников</a:t>
            </a:r>
          </a:p>
          <a:p>
            <a:pPr latinLnBrk="1"/>
            <a:endParaRPr lang="ru-RU" sz="1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latinLnBrk="1"/>
            <a:r>
              <a:rPr lang="ru-RU" sz="1400" b="1" dirty="0">
                <a:solidFill>
                  <a:prstClr val="black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учет индивидуальных потребностей учащихся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дифференциация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 заданий по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сложности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и 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  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объёму</a:t>
            </a:r>
          </a:p>
          <a:p>
            <a:pPr latinLnBrk="1"/>
            <a:r>
              <a:rPr lang="ru-RU" sz="1400" b="1" dirty="0">
                <a:latin typeface="+mj-lt"/>
                <a:cs typeface="Arial" panose="020B0604020202020204" pitchFamily="34" charset="0"/>
              </a:rPr>
              <a:t>• использование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творческих з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аданий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2666" y="1350116"/>
            <a:ext cx="4104456" cy="3162401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Обеспечение активности  учеников</a:t>
            </a:r>
          </a:p>
          <a:p>
            <a:endParaRPr lang="ru-RU" sz="1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самостоятельная работа в группах и парах</a:t>
            </a: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эмоциональная </a:t>
            </a:r>
            <a:r>
              <a:rPr lang="ru-RU" sz="1400" b="1" dirty="0" err="1">
                <a:latin typeface="+mj-lt"/>
                <a:cs typeface="Arial" panose="020B0604020202020204" pitchFamily="34" charset="0"/>
              </a:rPr>
              <a:t>вовлечённость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 учеников</a:t>
            </a: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построение коммуникации между учениками</a:t>
            </a: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индивидуальная работа и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обратная связь</a:t>
            </a:r>
          </a:p>
          <a:p>
            <a:endParaRPr lang="ru-RU" sz="1400" dirty="0">
              <a:latin typeface="+mj-lt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Использование</a:t>
            </a:r>
            <a:r>
              <a:rPr lang="ru-RU" sz="1400" b="1" i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разнообразных методов оценивания</a:t>
            </a:r>
          </a:p>
          <a:p>
            <a:endParaRPr lang="ru-RU" sz="14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r>
              <a:rPr lang="ru-RU" sz="1400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•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разнообразие инструментов оценивания</a:t>
            </a: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оценивание </a:t>
            </a:r>
            <a:r>
              <a:rPr lang="ru-RU" sz="1400" b="1" i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для управления </a:t>
            </a:r>
            <a:r>
              <a:rPr lang="ru-RU" sz="1400" b="1" dirty="0">
                <a:latin typeface="+mj-lt"/>
                <a:cs typeface="Arial" panose="020B0604020202020204" pitchFamily="34" charset="0"/>
              </a:rPr>
              <a:t>учебным процессом </a:t>
            </a:r>
          </a:p>
          <a:p>
            <a:r>
              <a:rPr lang="ru-RU" sz="1400" b="1" dirty="0">
                <a:latin typeface="+mj-lt"/>
                <a:cs typeface="Arial" panose="020B0604020202020204" pitchFamily="34" charset="0"/>
              </a:rPr>
              <a:t>• групповое, индивидуальное </a:t>
            </a:r>
            <a:r>
              <a:rPr lang="ru-RU" sz="1400" b="1" dirty="0" err="1">
                <a:latin typeface="+mj-lt"/>
                <a:cs typeface="Arial" panose="020B0604020202020204" pitchFamily="34" charset="0"/>
              </a:rPr>
              <a:t>самооценивание</a:t>
            </a:r>
            <a:endParaRPr lang="ru-RU" sz="14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8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7393904" y="3810969"/>
            <a:ext cx="1068415" cy="28853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400" dirty="0">
                <a:solidFill>
                  <a:prstClr val="white"/>
                </a:solidFill>
              </a:rPr>
              <a:t>Count to ten</a:t>
            </a:r>
          </a:p>
        </p:txBody>
      </p:sp>
      <p:sp>
        <p:nvSpPr>
          <p:cNvPr id="72" name="Выгнутая вправо стрелка 71"/>
          <p:cNvSpPr/>
          <p:nvPr/>
        </p:nvSpPr>
        <p:spPr>
          <a:xfrm>
            <a:off x="8367793" y="3308476"/>
            <a:ext cx="399833" cy="76588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579431" flipV="1">
            <a:off x="4948611" y="2093765"/>
            <a:ext cx="1960386" cy="809021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7460" flipV="1">
            <a:off x="3022246" y="1974786"/>
            <a:ext cx="2097194" cy="189888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123926">
            <a:off x="4764640" y="1678781"/>
            <a:ext cx="2356625" cy="73703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26" b="100000" l="0" r="90000">
                        <a14:foregroundMark x1="23125" y1="73262" x2="65000" y2="72193"/>
                        <a14:foregroundMark x1="40000" y1="51337" x2="67292" y2="70053"/>
                        <a14:foregroundMark x1="46875" y1="49198" x2="73542" y2="64171"/>
                        <a14:foregroundMark x1="52292" y1="72193" x2="68958" y2="834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182446">
            <a:off x="2537265" y="1325932"/>
            <a:ext cx="2514851" cy="1111886"/>
          </a:xfrm>
          <a:prstGeom prst="rect">
            <a:avLst/>
          </a:prstGeom>
        </p:spPr>
      </p:pic>
      <p:grpSp>
        <p:nvGrpSpPr>
          <p:cNvPr id="4" name="Группа 3"/>
          <p:cNvGrpSpPr/>
          <p:nvPr/>
        </p:nvGrpSpPr>
        <p:grpSpPr>
          <a:xfrm>
            <a:off x="3546019" y="1329712"/>
            <a:ext cx="2223656" cy="1704108"/>
            <a:chOff x="4642050" y="1288473"/>
            <a:chExt cx="3726873" cy="2660072"/>
          </a:xfrm>
        </p:grpSpPr>
        <p:sp>
          <p:nvSpPr>
            <p:cNvPr id="2" name="Пятно 2 1"/>
            <p:cNvSpPr/>
            <p:nvPr/>
          </p:nvSpPr>
          <p:spPr>
            <a:xfrm rot="1484902">
              <a:off x="4642050" y="1288473"/>
              <a:ext cx="3726873" cy="2660072"/>
            </a:xfrm>
            <a:prstGeom prst="irregularSeal2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49"/>
              <a:endParaRPr lang="ru-RU" sz="1400" dirty="0">
                <a:solidFill>
                  <a:prstClr val="white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5409620" y="2151026"/>
              <a:ext cx="2014237" cy="9368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49"/>
              <a:r>
                <a:rPr lang="en-US" sz="3300" dirty="0">
                  <a:solidFill>
                    <a:prstClr val="white"/>
                  </a:solidFill>
                </a:rPr>
                <a:t>Stress</a:t>
              </a:r>
              <a:endParaRPr lang="ru-RU" sz="3000" dirty="0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487790" y="1421537"/>
            <a:ext cx="1413164" cy="43858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400" dirty="0">
                <a:solidFill>
                  <a:prstClr val="black"/>
                </a:solidFill>
              </a:rPr>
              <a:t>lowdown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73646" y="851352"/>
            <a:ext cx="1619129" cy="6232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dirty="0">
                <a:solidFill>
                  <a:prstClr val="black"/>
                </a:solidFill>
              </a:rPr>
              <a:t>React to life’s changes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399316">
            <a:off x="628255" y="258616"/>
            <a:ext cx="1788511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Muscles to tense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3185" y="2775025"/>
            <a:ext cx="2010653" cy="5924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en-US" sz="1700" dirty="0">
                <a:solidFill>
                  <a:prstClr val="black"/>
                </a:solidFill>
              </a:rPr>
              <a:t>Physical and emotional symptoms</a:t>
            </a: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9891" y="1532414"/>
            <a:ext cx="1672937" cy="43858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400" dirty="0">
                <a:solidFill>
                  <a:prstClr val="black"/>
                </a:solidFill>
              </a:rPr>
              <a:t>ACTION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20914618">
            <a:off x="5721578" y="415804"/>
            <a:ext cx="1212855" cy="90024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en-US" dirty="0">
                <a:solidFill>
                  <a:prstClr val="black"/>
                </a:solidFill>
              </a:rPr>
              <a:t>Smaller ‘chunks’ of tasks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59544" y="2499453"/>
            <a:ext cx="1662545" cy="43858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400" dirty="0">
                <a:solidFill>
                  <a:prstClr val="black"/>
                </a:solidFill>
              </a:rPr>
              <a:t>BEAR IT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77479" y="3681485"/>
            <a:ext cx="965770" cy="6001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Don’t be dramatic</a:t>
            </a: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8305" y="3471661"/>
            <a:ext cx="1179485" cy="30008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1500" dirty="0">
                <a:solidFill>
                  <a:prstClr val="white"/>
                </a:solidFill>
              </a:rPr>
              <a:t>Deep breath</a:t>
            </a:r>
          </a:p>
        </p:txBody>
      </p:sp>
      <p:sp>
        <p:nvSpPr>
          <p:cNvPr id="19" name="TextBox 18"/>
          <p:cNvSpPr txBox="1"/>
          <p:nvPr/>
        </p:nvSpPr>
        <p:spPr>
          <a:xfrm rot="19978713">
            <a:off x="3081786" y="2716716"/>
            <a:ext cx="1310453" cy="438581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400" dirty="0">
                <a:solidFill>
                  <a:prstClr val="black"/>
                </a:solidFill>
              </a:rPr>
              <a:t>COPE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84539" y="4432151"/>
            <a:ext cx="1001618" cy="6001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1700" dirty="0">
                <a:solidFill>
                  <a:prstClr val="white"/>
                </a:solidFill>
              </a:rPr>
              <a:t>Positive attitude</a:t>
            </a:r>
            <a:endParaRPr lang="ru-RU" sz="17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31786" y="4169911"/>
            <a:ext cx="1350818" cy="715580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1500" dirty="0">
                <a:solidFill>
                  <a:prstClr val="black"/>
                </a:solidFill>
              </a:rPr>
              <a:t>Writing poetry</a:t>
            </a:r>
          </a:p>
          <a:p>
            <a:pPr defTabSz="685749"/>
            <a:endParaRPr lang="en-US" sz="1100" dirty="0">
              <a:solidFill>
                <a:prstClr val="black"/>
              </a:solidFill>
            </a:endParaRPr>
          </a:p>
          <a:p>
            <a:pPr defTabSz="685749"/>
            <a:r>
              <a:rPr lang="en-US" sz="1500" dirty="0">
                <a:solidFill>
                  <a:prstClr val="black"/>
                </a:solidFill>
              </a:rPr>
              <a:t>Keeping diary 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11664" y="3911705"/>
            <a:ext cx="974204" cy="64632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algn="ctr" defTabSz="685749"/>
            <a:r>
              <a:rPr lang="en-US" sz="1500" dirty="0">
                <a:solidFill>
                  <a:prstClr val="black"/>
                </a:solidFill>
              </a:rPr>
              <a:t>Physical</a:t>
            </a:r>
          </a:p>
          <a:p>
            <a:pPr algn="ctr" defTabSz="685749"/>
            <a:endParaRPr lang="en-US" sz="800" dirty="0">
              <a:solidFill>
                <a:prstClr val="black"/>
              </a:solidFill>
            </a:endParaRPr>
          </a:p>
          <a:p>
            <a:pPr algn="ctr" defTabSz="685749"/>
            <a:r>
              <a:rPr lang="en-US" sz="1400" dirty="0">
                <a:solidFill>
                  <a:prstClr val="black"/>
                </a:solidFill>
              </a:rPr>
              <a:t>Mental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7341109" y="1537584"/>
            <a:ext cx="1673006" cy="346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dirty="0">
                <a:solidFill>
                  <a:prstClr val="black"/>
                </a:solidFill>
              </a:rPr>
              <a:t>Order of priority</a:t>
            </a:r>
          </a:p>
        </p:txBody>
      </p:sp>
      <p:sp>
        <p:nvSpPr>
          <p:cNvPr id="26" name="Прямоугольник 25"/>
          <p:cNvSpPr/>
          <p:nvPr/>
        </p:nvSpPr>
        <p:spPr>
          <a:xfrm rot="21273190">
            <a:off x="7231509" y="470467"/>
            <a:ext cx="1660895" cy="6232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algn="ctr" defTabSz="685749"/>
            <a:r>
              <a:rPr lang="en-US" dirty="0">
                <a:solidFill>
                  <a:prstClr val="black"/>
                </a:solidFill>
              </a:rPr>
              <a:t>Ask to help you lighten the load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20038834">
            <a:off x="2673980" y="-3949"/>
            <a:ext cx="1551683" cy="8656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Breathing become shallow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37592" y="773391"/>
            <a:ext cx="1117803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Adrenaline</a:t>
            </a:r>
            <a:endParaRPr lang="ru-RU" sz="1700" dirty="0">
              <a:solidFill>
                <a:prstClr val="black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372491" y="2240820"/>
            <a:ext cx="1118626" cy="6001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Straining on heart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93680" y="2367775"/>
            <a:ext cx="1588461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In the long term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563960" y="4067518"/>
            <a:ext cx="615839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Relax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086157" y="4188576"/>
            <a:ext cx="964470" cy="86562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Deal with negative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246162" y="2271769"/>
            <a:ext cx="1622076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‘grin and bear it’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071321" y="2734126"/>
            <a:ext cx="2166023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Control your  thoughts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755026" y="3127873"/>
            <a:ext cx="1729124" cy="3347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IN OWERHELMED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740613" y="2949107"/>
            <a:ext cx="1376377" cy="59246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defTabSz="685749"/>
            <a:r>
              <a:rPr lang="en-US" sz="1700" dirty="0">
                <a:solidFill>
                  <a:prstClr val="black"/>
                </a:solidFill>
              </a:rPr>
              <a:t>Keep things in perspective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7382546" y="4130869"/>
            <a:ext cx="1150467" cy="72712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>
            <a:spAutoFit/>
          </a:bodyPr>
          <a:lstStyle/>
          <a:p>
            <a:pPr algn="ctr" defTabSz="685749"/>
            <a:r>
              <a:rPr lang="en-US" sz="1400" dirty="0">
                <a:solidFill>
                  <a:prstClr val="white"/>
                </a:solidFill>
              </a:rPr>
              <a:t>Analyse the problem rationally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50" name="Выгнутая влево стрелка 49"/>
          <p:cNvSpPr/>
          <p:nvPr/>
        </p:nvSpPr>
        <p:spPr>
          <a:xfrm flipV="1">
            <a:off x="2562608" y="1040830"/>
            <a:ext cx="311039" cy="4701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1" name="Выгнутая вниз стрелка 50"/>
          <p:cNvSpPr/>
          <p:nvPr/>
        </p:nvSpPr>
        <p:spPr>
          <a:xfrm rot="9246967">
            <a:off x="1942296" y="1813163"/>
            <a:ext cx="522820" cy="2669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68081" y="2040935"/>
            <a:ext cx="600551" cy="392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100" dirty="0">
                <a:solidFill>
                  <a:prstClr val="white"/>
                </a:solidFill>
              </a:rPr>
              <a:t>Bad</a:t>
            </a:r>
            <a:endParaRPr lang="ru-RU" sz="2100" dirty="0">
              <a:solidFill>
                <a:prstClr val="white"/>
              </a:solidFill>
            </a:endParaRPr>
          </a:p>
        </p:txBody>
      </p:sp>
      <p:sp>
        <p:nvSpPr>
          <p:cNvPr id="53" name="Выгнутая вниз стрелка 52"/>
          <p:cNvSpPr/>
          <p:nvPr/>
        </p:nvSpPr>
        <p:spPr>
          <a:xfrm rot="1663584" flipH="1">
            <a:off x="1987808" y="1469496"/>
            <a:ext cx="554589" cy="266071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4" name="Выгнутая влево стрелка 53"/>
          <p:cNvSpPr/>
          <p:nvPr/>
        </p:nvSpPr>
        <p:spPr>
          <a:xfrm rot="2754792" flipV="1">
            <a:off x="2273656" y="455856"/>
            <a:ext cx="265400" cy="82810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5" name="Выгнутая влево стрелка 54"/>
          <p:cNvSpPr/>
          <p:nvPr/>
        </p:nvSpPr>
        <p:spPr>
          <a:xfrm rot="18352923" flipH="1" flipV="1">
            <a:off x="1493399" y="623585"/>
            <a:ext cx="291977" cy="65037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57" name="Стрелка вверх 56"/>
          <p:cNvSpPr/>
          <p:nvPr/>
        </p:nvSpPr>
        <p:spPr>
          <a:xfrm>
            <a:off x="1942430" y="575798"/>
            <a:ext cx="141257" cy="6533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58" name="Тройная стрелка влево/вправо/вверх 57"/>
          <p:cNvSpPr/>
          <p:nvPr/>
        </p:nvSpPr>
        <p:spPr>
          <a:xfrm rot="10800000">
            <a:off x="1744248" y="2429927"/>
            <a:ext cx="543930" cy="351486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59" name="Двойная стрелка влево/вверх 58"/>
          <p:cNvSpPr/>
          <p:nvPr/>
        </p:nvSpPr>
        <p:spPr>
          <a:xfrm rot="18577450">
            <a:off x="1187145" y="4016869"/>
            <a:ext cx="420226" cy="409370"/>
          </a:xfrm>
          <a:prstGeom prst="leftUpArrow">
            <a:avLst>
              <a:gd name="adj1" fmla="val 14984"/>
              <a:gd name="adj2" fmla="val 25000"/>
              <a:gd name="adj3" fmla="val 21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0" name="Стрелка вверх 59"/>
          <p:cNvSpPr/>
          <p:nvPr/>
        </p:nvSpPr>
        <p:spPr>
          <a:xfrm flipV="1">
            <a:off x="3181579" y="3429043"/>
            <a:ext cx="183131" cy="38500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2" name="Выгнутая влево стрелка 61"/>
          <p:cNvSpPr/>
          <p:nvPr/>
        </p:nvSpPr>
        <p:spPr>
          <a:xfrm>
            <a:off x="2936979" y="3981054"/>
            <a:ext cx="190537" cy="44752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3" name="Выгнутая вправо стрелка 62"/>
          <p:cNvSpPr/>
          <p:nvPr/>
        </p:nvSpPr>
        <p:spPr>
          <a:xfrm rot="2606051">
            <a:off x="2245320" y="3906874"/>
            <a:ext cx="200826" cy="47912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31363" y="3771744"/>
            <a:ext cx="2852313" cy="34624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dirty="0">
                <a:solidFill>
                  <a:prstClr val="white"/>
                </a:solidFill>
              </a:rPr>
              <a:t>Find ways to handle stress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4" name="Двойная стрелка влево/вверх 63"/>
          <p:cNvSpPr/>
          <p:nvPr/>
        </p:nvSpPr>
        <p:spPr>
          <a:xfrm rot="8633102">
            <a:off x="3991902" y="4305358"/>
            <a:ext cx="390581" cy="418681"/>
          </a:xfrm>
          <a:prstGeom prst="leftUpArrow">
            <a:avLst>
              <a:gd name="adj1" fmla="val 19283"/>
              <a:gd name="adj2" fmla="val 21554"/>
              <a:gd name="adj3" fmla="val 1520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6222" y="1097051"/>
            <a:ext cx="1166384" cy="39241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68576" tIns="34289" rIns="68576" bIns="34289" rtlCol="0">
            <a:spAutoFit/>
          </a:bodyPr>
          <a:lstStyle/>
          <a:p>
            <a:pPr defTabSz="685749"/>
            <a:r>
              <a:rPr lang="en-US" sz="2100" dirty="0">
                <a:solidFill>
                  <a:prstClr val="white"/>
                </a:solidFill>
              </a:rPr>
              <a:t>Not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en-US" sz="2100" dirty="0">
                <a:solidFill>
                  <a:prstClr val="white"/>
                </a:solidFill>
              </a:rPr>
              <a:t>bad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65" name="Выгнутая вправо стрелка 64"/>
          <p:cNvSpPr/>
          <p:nvPr/>
        </p:nvSpPr>
        <p:spPr>
          <a:xfrm rot="13580829">
            <a:off x="6830535" y="2173411"/>
            <a:ext cx="212011" cy="5216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66" name="Стрелка вправо 65"/>
          <p:cNvSpPr/>
          <p:nvPr/>
        </p:nvSpPr>
        <p:spPr>
          <a:xfrm rot="974771">
            <a:off x="6755024" y="2781418"/>
            <a:ext cx="316293" cy="787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7" name="Стрелка вниз 66"/>
          <p:cNvSpPr/>
          <p:nvPr/>
        </p:nvSpPr>
        <p:spPr>
          <a:xfrm rot="19537136">
            <a:off x="6760186" y="2813283"/>
            <a:ext cx="135002" cy="3050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8" name="Стрелка вверх 67"/>
          <p:cNvSpPr/>
          <p:nvPr/>
        </p:nvSpPr>
        <p:spPr>
          <a:xfrm rot="10642313">
            <a:off x="6347317" y="2823574"/>
            <a:ext cx="306104" cy="8492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69" name="Стрелка углом 68"/>
          <p:cNvSpPr/>
          <p:nvPr/>
        </p:nvSpPr>
        <p:spPr>
          <a:xfrm rot="10800000">
            <a:off x="5981939" y="2820792"/>
            <a:ext cx="365202" cy="362566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0" name="Тройная стрелка влево/вправо/вверх 69"/>
          <p:cNvSpPr/>
          <p:nvPr/>
        </p:nvSpPr>
        <p:spPr>
          <a:xfrm rot="2065114">
            <a:off x="6885948" y="1102148"/>
            <a:ext cx="485710" cy="505467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white"/>
              </a:solidFill>
            </a:endParaRPr>
          </a:p>
        </p:txBody>
      </p:sp>
      <p:sp>
        <p:nvSpPr>
          <p:cNvPr id="71" name="Выгнутая вправо стрелка 70"/>
          <p:cNvSpPr/>
          <p:nvPr/>
        </p:nvSpPr>
        <p:spPr>
          <a:xfrm>
            <a:off x="8415724" y="3274765"/>
            <a:ext cx="703805" cy="119305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  <p:sp>
        <p:nvSpPr>
          <p:cNvPr id="73" name="Стрелка углом 72"/>
          <p:cNvSpPr/>
          <p:nvPr/>
        </p:nvSpPr>
        <p:spPr>
          <a:xfrm rot="10800000">
            <a:off x="8026399" y="3417027"/>
            <a:ext cx="429614" cy="38112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/>
            <a:endParaRPr lang="ru-RU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36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altLang="ko-KR" sz="2400" b="1" dirty="0"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ЧТО ДАЕТ ФОРМИРУЮЩЕЕ ОЦЕНИВАНИЕ?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9672" y="1203598"/>
            <a:ext cx="8388424" cy="3511061"/>
          </a:xfrm>
        </p:spPr>
        <p:txBody>
          <a:bodyPr/>
          <a:lstStyle/>
          <a:p>
            <a:pPr defTabSz="914400" latinLnBrk="1"/>
            <a:r>
              <a:rPr lang="ru-RU" altLang="ko-K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что </a:t>
            </a: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ученик знает </a:t>
            </a:r>
            <a:r>
              <a:rPr lang="ru-RU" altLang="ko-K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ЗНАНИЕ</a:t>
            </a:r>
          </a:p>
          <a:p>
            <a:pPr marL="0" lvl="0" indent="0" defTabSz="914400" latinLnBrk="1">
              <a:buNone/>
            </a:pP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	насколько хорошо ученик умеет </a:t>
            </a:r>
          </a:p>
          <a:p>
            <a:pPr marL="0" lvl="0" indent="0" defTabSz="914400" latinLnBrk="1">
              <a:buNone/>
            </a:pPr>
            <a:r>
              <a:rPr lang="ru-RU" altLang="ko-K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выполнять   задание </a:t>
            </a:r>
            <a:r>
              <a:rPr lang="ru-RU" altLang="ko-KR" sz="24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УМЕНИЕ</a:t>
            </a:r>
            <a:endParaRPr lang="ru-RU" altLang="ko-KR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defTabSz="914400" latinLnBrk="1">
              <a:buNone/>
            </a:pP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	как организует работу </a:t>
            </a:r>
            <a:r>
              <a:rPr lang="ru-RU" altLang="ko-K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ПРОЦЕСС</a:t>
            </a:r>
          </a:p>
          <a:p>
            <a:pPr marL="0" lvl="0" indent="0" defTabSz="914400" latinLnBrk="1">
              <a:buNone/>
            </a:pPr>
            <a:r>
              <a:rPr lang="ru-RU" altLang="ko-KR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•	отношение к процессу </a:t>
            </a:r>
            <a:r>
              <a:rPr lang="ru-RU" altLang="ko-KR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работы </a:t>
            </a:r>
            <a:r>
              <a:rPr lang="ru-RU" altLang="ko-KR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МОТИВАЦИЮ</a:t>
            </a:r>
          </a:p>
          <a:p>
            <a:pPr marL="0" lvl="0" indent="0" defTabSz="914400" latinLnBrk="1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796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281424" y="366262"/>
            <a:ext cx="6539047" cy="707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2000" b="1" dirty="0" smtClean="0">
                <a:solidFill>
                  <a:srgbClr val="0070C0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ЧТО </a:t>
            </a:r>
            <a:r>
              <a:rPr lang="ru-RU" altLang="ko-KR" sz="2000" b="1" dirty="0">
                <a:solidFill>
                  <a:srgbClr val="0070C0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МЫ конкретно ОЦЕНИВАЕМ через формирующее  оценивание?</a:t>
            </a:r>
            <a:endParaRPr lang="en-US" altLang="ko-KR" sz="2000" b="1" dirty="0" smtClean="0">
              <a:solidFill>
                <a:srgbClr val="0070C0"/>
              </a:solidFill>
              <a:effectLst/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Объект 5"/>
          <p:cNvSpPr txBox="1">
            <a:spLocks noGrp="1"/>
          </p:cNvSpPr>
          <p:nvPr>
            <p:ph idx="1"/>
          </p:nvPr>
        </p:nvSpPr>
        <p:spPr>
          <a:xfrm>
            <a:off x="2555776" y="1707654"/>
            <a:ext cx="5802790" cy="2000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ko-KR" sz="2000" b="1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lang="ru-RU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оцениваем </a:t>
            </a:r>
            <a:endParaRPr lang="ru-RU" altLang="ko-KR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ko-KR" sz="4000" b="1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ru-RU" altLang="ko-KR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процесс</a:t>
            </a:r>
            <a:r>
              <a:rPr lang="ru-RU" altLang="ko-KR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0" lvl="0" indent="0">
              <a:spcBef>
                <a:spcPts val="0"/>
              </a:spcBef>
              <a:buNone/>
              <a:defRPr/>
            </a:pPr>
            <a:r>
              <a:rPr lang="ru-RU" altLang="ko-KR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                        </a:t>
            </a:r>
            <a:r>
              <a:rPr lang="ru-RU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обучения</a:t>
            </a:r>
            <a:r>
              <a:rPr lang="ru-RU" altLang="ko-KR" b="1" dirty="0">
                <a:solidFill>
                  <a:srgbClr val="C0504D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ko-KR" b="1" dirty="0">
              <a:solidFill>
                <a:srgbClr val="C0504D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ko-KR" b="1" dirty="0" smtClean="0">
                <a:latin typeface="Arial" pitchFamily="34" charset="0"/>
                <a:cs typeface="Arial" pitchFamily="34" charset="0"/>
              </a:rPr>
              <a:t>                                       </a:t>
            </a:r>
            <a:endParaRPr kumimoji="0" lang="en-US" altLang="ko-KR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266168"/>
            <a:ext cx="2626419" cy="1821376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76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3887" y="128476"/>
            <a:ext cx="7019121" cy="120769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r>
              <a:rPr lang="ru-RU" sz="2800" b="1" dirty="0">
                <a:solidFill>
                  <a:prstClr val="black"/>
                </a:solidFill>
                <a:effectLst/>
                <a:ea typeface="Times New Roman"/>
                <a:cs typeface="Calibri"/>
              </a:rPr>
              <a:t>Что </a:t>
            </a:r>
            <a:r>
              <a:rPr lang="ru-RU" sz="2800" b="1" i="1" dirty="0">
                <a:solidFill>
                  <a:srgbClr val="002060"/>
                </a:solidFill>
                <a:effectLst/>
                <a:ea typeface="Times New Roman"/>
                <a:cs typeface="Calibri"/>
              </a:rPr>
              <a:t>должен знать ученик </a:t>
            </a:r>
            <a:r>
              <a:rPr lang="ru-RU" sz="2800" b="1" dirty="0">
                <a:solidFill>
                  <a:prstClr val="black"/>
                </a:solidFill>
                <a:effectLst/>
                <a:ea typeface="Times New Roman"/>
                <a:cs typeface="Calibri"/>
              </a:rPr>
              <a:t>и </a:t>
            </a:r>
            <a:br>
              <a:rPr lang="ru-RU" sz="2800" b="1" dirty="0">
                <a:solidFill>
                  <a:prstClr val="black"/>
                </a:solidFill>
                <a:effectLst/>
                <a:ea typeface="Times New Roman"/>
                <a:cs typeface="Calibri"/>
              </a:rPr>
            </a:b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Calibri"/>
              </a:rPr>
              <a:t>что должен </a:t>
            </a:r>
            <a:r>
              <a:rPr lang="ru-RU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Calibri"/>
              </a:rPr>
              <a:t>сделать учитель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 fontScale="85000" lnSpcReduction="20000"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ru-RU" sz="1900" b="1" dirty="0">
                <a:solidFill>
                  <a:schemeClr val="tx1"/>
                </a:solidFill>
              </a:rPr>
              <a:t>Основная цель формирующего оценивания – мотивировать учащегося на дальнейшее обучение через </a:t>
            </a:r>
            <a:r>
              <a:rPr lang="ru-RU" sz="1900" b="1" i="1" dirty="0">
                <a:solidFill>
                  <a:srgbClr val="002060"/>
                </a:solidFill>
              </a:rPr>
              <a:t>планирование целей и путей их достижения.</a:t>
            </a:r>
            <a:endParaRPr lang="en-US" sz="1900" b="1" i="1" dirty="0">
              <a:solidFill>
                <a:srgbClr val="002060"/>
              </a:solidFill>
            </a:endParaRPr>
          </a:p>
        </p:txBody>
      </p:sp>
      <p:pic>
        <p:nvPicPr>
          <p:cNvPr id="7" name="Picture 7" descr="MCj0078755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3640685"/>
            <a:ext cx="2290575" cy="18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34933"/>
              </p:ext>
            </p:extLst>
          </p:nvPr>
        </p:nvGraphicFramePr>
        <p:xfrm>
          <a:off x="2281425" y="1044703"/>
          <a:ext cx="8229600" cy="2744153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2744153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23875" algn="l"/>
                        </a:tabLst>
                      </a:pPr>
                      <a:r>
                        <a:rPr lang="ru-RU" sz="1600" b="1" dirty="0" smtClean="0">
                          <a:effectLst/>
                          <a:latin typeface="Calibri"/>
                          <a:ea typeface="Times New Roman"/>
                          <a:cs typeface="Calibri"/>
                        </a:rPr>
                        <a:t>Знать </a:t>
                      </a:r>
                      <a:r>
                        <a:rPr lang="ru-RU" sz="16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конечную цель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Предоставить  ясную и понятную цель изучения темы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Привести примеры или модели слабых и сильных работ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23875" algn="l"/>
                        </a:tabLst>
                      </a:pPr>
                      <a:r>
                        <a:rPr lang="ru-RU" sz="16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Знать на каком этапе освоения темы находятся 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Организовать  систематическую описательную обратную связь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Обучить учащихся постановке цели и само оцениванию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  <a:tabLst>
                          <a:tab pos="523875" algn="l"/>
                        </a:tabLst>
                      </a:pPr>
                      <a:r>
                        <a:rPr lang="ru-RU" sz="1600" b="1" dirty="0">
                          <a:effectLst/>
                          <a:latin typeface="Calibri"/>
                          <a:ea typeface="Times New Roman"/>
                          <a:cs typeface="Calibri"/>
                        </a:rPr>
                        <a:t>Знать, как закрыть пробел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Разрабатывать уроки, направленные на отработку конкретного пробела </a:t>
                      </a:r>
                    </a:p>
                    <a:p>
                      <a:pPr marL="342900" lvl="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523875" algn="l"/>
                        </a:tabLst>
                      </a:pP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Обучать </a:t>
                      </a:r>
                      <a:r>
                        <a:rPr lang="ru-RU" sz="1600" i="1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сфокусированному</a:t>
                      </a:r>
                      <a:r>
                        <a:rPr lang="ru-RU" sz="1600" dirty="0">
                          <a:solidFill>
                            <a:srgbClr val="C00000"/>
                          </a:solidFill>
                          <a:effectLst/>
                          <a:latin typeface="Calibri"/>
                          <a:ea typeface="Times New Roman"/>
                          <a:cs typeface="Calibri"/>
                        </a:rPr>
                        <a:t> повторению</a:t>
                      </a:r>
                    </a:p>
                  </a:txBody>
                  <a:tcPr marL="114300" marR="11430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76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 txBox="1">
            <a:spLocks/>
          </p:cNvSpPr>
          <p:nvPr/>
        </p:nvSpPr>
        <p:spPr>
          <a:xfrm>
            <a:off x="1763688" y="1131597"/>
            <a:ext cx="7139136" cy="4104455"/>
          </a:xfrm>
          <a:prstGeom prst="rect">
            <a:avLst/>
          </a:prstGeom>
        </p:spPr>
        <p:txBody>
          <a:bodyPr lIns="395970" tIns="45717" rIns="91434" bIns="45717" anchor="t"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33">
              <a:lnSpc>
                <a:spcPct val="80000"/>
              </a:lnSpc>
              <a:defRPr/>
            </a:pPr>
            <a:r>
              <a:rPr lang="ru-RU" b="1" dirty="0">
                <a:solidFill>
                  <a:srgbClr val="C0504D">
                    <a:lumMod val="25000"/>
                  </a:srgbClr>
                </a:solidFill>
              </a:rPr>
              <a:t>                                                                  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endParaRPr lang="ko-KR" altLang="en-US" dirty="0">
              <a:solidFill>
                <a:srgbClr val="FF0000"/>
              </a:solidFill>
              <a:ea typeface="맑은 고딕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13886" y="6"/>
            <a:ext cx="5191970" cy="715577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ru-RU" sz="2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/>
            </a:r>
            <a:br>
              <a:rPr lang="ru-RU" sz="2000" dirty="0"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</a:br>
            <a:endParaRPr lang="ru-RU" sz="2000" dirty="0"/>
          </a:p>
        </p:txBody>
      </p:sp>
      <p:pic>
        <p:nvPicPr>
          <p:cNvPr id="6" name="Picture 7" descr="C:\Users\Нэлли\Pictures\дорожнаякарта\kanban-powerpoint-template-free-agile-powerpoint-templates-downlo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615" y="1170419"/>
            <a:ext cx="4458512" cy="332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75" y="1170415"/>
            <a:ext cx="3582104" cy="3426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90862" y="51470"/>
            <a:ext cx="5987008" cy="830997"/>
          </a:xfrm>
          <a:prstGeom prst="rect">
            <a:avLst/>
          </a:prstGeom>
        </p:spPr>
        <p:txBody>
          <a:bodyPr wrap="square" lIns="91434" tIns="45717" rIns="91434" bIns="45717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A</a:t>
            </a:r>
            <a:r>
              <a:rPr lang="en-US" sz="2400" b="1" i="1" dirty="0">
                <a:solidFill>
                  <a:srgbClr val="002060"/>
                </a:solidFill>
              </a:rPr>
              <a:t> good </a:t>
            </a:r>
            <a:r>
              <a:rPr lang="en-US" sz="2400" dirty="0">
                <a:solidFill>
                  <a:srgbClr val="002060"/>
                </a:solidFill>
              </a:rPr>
              <a:t>learner learns </a:t>
            </a:r>
            <a:r>
              <a:rPr lang="en-US" sz="2400" b="1" i="1" dirty="0">
                <a:solidFill>
                  <a:srgbClr val="002060"/>
                </a:solidFill>
              </a:rPr>
              <a:t>to be independent </a:t>
            </a:r>
            <a:r>
              <a:rPr lang="en-US" sz="2400" dirty="0">
                <a:solidFill>
                  <a:srgbClr val="002060"/>
                </a:solidFill>
              </a:rPr>
              <a:t>or </a:t>
            </a:r>
            <a:r>
              <a:rPr lang="en-US" sz="2400" b="1" i="1" dirty="0">
                <a:solidFill>
                  <a:srgbClr val="002060"/>
                </a:solidFill>
              </a:rPr>
              <a:t>learns to learn  </a:t>
            </a:r>
            <a:r>
              <a:rPr lang="en-US" sz="2400" dirty="0">
                <a:solidFill>
                  <a:srgbClr val="002060"/>
                </a:solidFill>
              </a:rPr>
              <a:t>with his colleagues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5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3887" y="128476"/>
            <a:ext cx="7019121" cy="1207699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tabLst>
                <a:tab pos="523836" algn="l"/>
              </a:tabLst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Times New Roman"/>
              </a:rPr>
            </a:b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1433" y="1198559"/>
            <a:ext cx="6566315" cy="3663765"/>
          </a:xfrm>
        </p:spPr>
        <p:txBody>
          <a:bodyPr>
            <a:normAutofit/>
          </a:bodyPr>
          <a:lstStyle/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  <a:p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21" y="31995"/>
            <a:ext cx="6871005" cy="4983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315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5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1591</Words>
  <Application>Microsoft Office PowerPoint</Application>
  <PresentationFormat>Экран (16:9)</PresentationFormat>
  <Paragraphs>395</Paragraphs>
  <Slides>30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Office Theme</vt:lpstr>
      <vt:lpstr>Тема Office</vt:lpstr>
      <vt:lpstr>1_Тема Office</vt:lpstr>
      <vt:lpstr>2_Тема Office</vt:lpstr>
      <vt:lpstr>Формирующее оценивание </vt:lpstr>
      <vt:lpstr>«Перестаньте УЧИТЬ  Начните ДУМАТЬ!» </vt:lpstr>
      <vt:lpstr>Стандарт преподавательских умений</vt:lpstr>
      <vt:lpstr>ЧТО ДАЕТ ФОРМИРУЮЩЕЕ ОЦЕНИВАНИЕ?</vt:lpstr>
      <vt:lpstr>ЧТО МЫ конкретно ОЦЕНИВАЕМ через формирующее  оценивание?</vt:lpstr>
      <vt:lpstr>Что должен знать ученик и  что должен сделать учитель 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постановка цели по таксономии БЛУМА</vt:lpstr>
      <vt:lpstr>постановка цели по таксономии БЛУМА</vt:lpstr>
      <vt:lpstr>Что такое РУБРИКА? </vt:lpstr>
      <vt:lpstr>Презентация PowerPoint</vt:lpstr>
      <vt:lpstr>Презентация PowerPoint</vt:lpstr>
      <vt:lpstr>На каких этапах прохождения темы применять РУБРИКУ ? КРИТЕРИИ ОЦЕНИВАНИЯ ПИСЬМЕННОГО ЗАДАНИЯ </vt:lpstr>
      <vt:lpstr>ДОСТОИНСТВА и НЕДОСТАТКИ</vt:lpstr>
      <vt:lpstr>Насколько  РУБРИКА  эффективна? </vt:lpstr>
      <vt:lpstr>Рубрика – Критерий – Дескриптор   Рубрики показывают, зачем мы учимся  Критерии показывают, чему мы должны научиться Дескрипторы показывают, как мы сможем достичь     наилучшего результата </vt:lpstr>
      <vt:lpstr> </vt:lpstr>
      <vt:lpstr> </vt:lpstr>
      <vt:lpstr>Wordles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Нэлли</cp:lastModifiedBy>
  <cp:revision>246</cp:revision>
  <dcterms:created xsi:type="dcterms:W3CDTF">2013-08-21T19:17:07Z</dcterms:created>
  <dcterms:modified xsi:type="dcterms:W3CDTF">2020-09-02T12:05:27Z</dcterms:modified>
</cp:coreProperties>
</file>