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67" r:id="rId2"/>
    <p:sldId id="260" r:id="rId3"/>
    <p:sldId id="268" r:id="rId4"/>
    <p:sldId id="256" r:id="rId5"/>
    <p:sldId id="261" r:id="rId6"/>
    <p:sldId id="257" r:id="rId7"/>
    <p:sldId id="262" r:id="rId8"/>
    <p:sldId id="258" r:id="rId9"/>
    <p:sldId id="263" r:id="rId10"/>
    <p:sldId id="264" r:id="rId11"/>
    <p:sldId id="265" r:id="rId12"/>
    <p:sldId id="266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4B56C-AE76-40A5-86F4-100A36ADEDF3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FC23B6D-F2A3-4D89-9633-B6970B6F04CE}">
      <dgm:prSet phldrT="[Текст]" custT="1"/>
      <dgm:spPr/>
      <dgm:t>
        <a:bodyPr/>
        <a:lstStyle/>
        <a:p>
          <a:endParaRPr lang="en-US" sz="1400" dirty="0" smtClean="0"/>
        </a:p>
        <a:p>
          <a:endParaRPr lang="ru-RU" sz="1400" dirty="0"/>
        </a:p>
      </dgm:t>
    </dgm:pt>
    <dgm:pt modelId="{12768D9B-8F38-4F72-9350-6D9C06619D9B}" type="parTrans" cxnId="{5C666923-6955-43EB-9E05-10BB77A3E8B9}">
      <dgm:prSet/>
      <dgm:spPr/>
      <dgm:t>
        <a:bodyPr/>
        <a:lstStyle/>
        <a:p>
          <a:endParaRPr lang="ru-RU" sz="2000"/>
        </a:p>
      </dgm:t>
    </dgm:pt>
    <dgm:pt modelId="{D14458A1-8682-4A9C-9A4F-B156A36D4335}" type="sibTrans" cxnId="{5C666923-6955-43EB-9E05-10BB77A3E8B9}">
      <dgm:prSet/>
      <dgm:spPr/>
      <dgm:t>
        <a:bodyPr/>
        <a:lstStyle/>
        <a:p>
          <a:endParaRPr lang="ru-RU" sz="2000"/>
        </a:p>
      </dgm:t>
    </dgm:pt>
    <dgm:pt modelId="{F9E6D939-1FA9-4B10-A67E-D5AA21E2B373}">
      <dgm:prSet phldrT="[Текст]" custT="1"/>
      <dgm:spPr/>
      <dgm:t>
        <a:bodyPr/>
        <a:lstStyle/>
        <a:p>
          <a:r>
            <a:rPr lang="en-US" sz="3200" dirty="0" smtClean="0">
              <a:solidFill>
                <a:schemeClr val="accent5">
                  <a:lumMod val="50000"/>
                </a:schemeClr>
              </a:solidFill>
            </a:rPr>
            <a:t>Why worry?</a:t>
          </a:r>
          <a:endParaRPr lang="ru-RU" sz="3200" dirty="0">
            <a:solidFill>
              <a:schemeClr val="accent5">
                <a:lumMod val="50000"/>
              </a:schemeClr>
            </a:solidFill>
          </a:endParaRPr>
        </a:p>
      </dgm:t>
    </dgm:pt>
    <dgm:pt modelId="{E79E2772-C80D-4D94-B2D9-581211F0B0D5}" type="parTrans" cxnId="{B9AFE6B4-18BD-424F-B866-3C2CD23725EF}">
      <dgm:prSet/>
      <dgm:spPr/>
      <dgm:t>
        <a:bodyPr/>
        <a:lstStyle/>
        <a:p>
          <a:endParaRPr lang="ru-RU" sz="2000"/>
        </a:p>
      </dgm:t>
    </dgm:pt>
    <dgm:pt modelId="{5B83E82A-4CFE-4028-B37B-FB3A29287590}" type="sibTrans" cxnId="{B9AFE6B4-18BD-424F-B866-3C2CD23725EF}">
      <dgm:prSet/>
      <dgm:spPr/>
      <dgm:t>
        <a:bodyPr/>
        <a:lstStyle/>
        <a:p>
          <a:endParaRPr lang="ru-RU" sz="2000"/>
        </a:p>
      </dgm:t>
    </dgm:pt>
    <dgm:pt modelId="{76C36083-D57F-4766-8813-1AAE4A6D47D1}">
      <dgm:prSet phldrT="[Текст]" custT="1"/>
      <dgm:spPr/>
      <dgm:t>
        <a:bodyPr/>
        <a:lstStyle/>
        <a:p>
          <a:r>
            <a:rPr lang="en-US" sz="1400" dirty="0" smtClean="0"/>
            <a:t>  </a:t>
          </a:r>
          <a:endParaRPr lang="ru-RU" sz="1400" dirty="0"/>
        </a:p>
      </dgm:t>
    </dgm:pt>
    <dgm:pt modelId="{BA0EDDEB-6715-4FCA-A895-1A3658344A98}" type="parTrans" cxnId="{B84EC9A6-5F4E-45E9-B576-ACF724FB1FED}">
      <dgm:prSet/>
      <dgm:spPr/>
      <dgm:t>
        <a:bodyPr/>
        <a:lstStyle/>
        <a:p>
          <a:endParaRPr lang="ru-RU" sz="2000"/>
        </a:p>
      </dgm:t>
    </dgm:pt>
    <dgm:pt modelId="{F5CC8F22-FCB5-4B1E-8ABD-D8075DA55FC8}" type="sibTrans" cxnId="{B84EC9A6-5F4E-45E9-B576-ACF724FB1FED}">
      <dgm:prSet/>
      <dgm:spPr/>
      <dgm:t>
        <a:bodyPr/>
        <a:lstStyle/>
        <a:p>
          <a:endParaRPr lang="ru-RU" sz="2000"/>
        </a:p>
      </dgm:t>
    </dgm:pt>
    <dgm:pt modelId="{A19E7BC1-FDC2-4787-B574-FA13D5A14DD2}">
      <dgm:prSet phldrT="[Текст]" custT="1"/>
      <dgm:spPr/>
      <dgm:t>
        <a:bodyPr/>
        <a:lstStyle/>
        <a:p>
          <a:r>
            <a:rPr lang="en-US" sz="3200" dirty="0" smtClean="0">
              <a:solidFill>
                <a:schemeClr val="accent5">
                  <a:lumMod val="50000"/>
                </a:schemeClr>
              </a:solidFill>
            </a:rPr>
            <a:t>What can I do to make my neighborhood a better place to live?</a:t>
          </a:r>
          <a:endParaRPr lang="ru-RU" sz="3200" dirty="0" smtClean="0">
            <a:solidFill>
              <a:schemeClr val="accent5">
                <a:lumMod val="50000"/>
              </a:schemeClr>
            </a:solidFill>
          </a:endParaRPr>
        </a:p>
      </dgm:t>
    </dgm:pt>
    <dgm:pt modelId="{CD3217D9-5ACE-4107-B48B-4E613A5F087E}" type="parTrans" cxnId="{E80FCEFF-312E-4A35-906C-A51395B1917C}">
      <dgm:prSet/>
      <dgm:spPr/>
      <dgm:t>
        <a:bodyPr/>
        <a:lstStyle/>
        <a:p>
          <a:endParaRPr lang="ru-RU" sz="2000"/>
        </a:p>
      </dgm:t>
    </dgm:pt>
    <dgm:pt modelId="{02B671AB-535A-41B5-BF56-F462FE9FA28F}" type="sibTrans" cxnId="{E80FCEFF-312E-4A35-906C-A51395B1917C}">
      <dgm:prSet/>
      <dgm:spPr/>
      <dgm:t>
        <a:bodyPr/>
        <a:lstStyle/>
        <a:p>
          <a:endParaRPr lang="ru-RU" sz="2000"/>
        </a:p>
      </dgm:t>
    </dgm:pt>
    <dgm:pt modelId="{739342D9-363A-4115-AD5F-D68FF3FE36BE}">
      <dgm:prSet phldrT="[Текст]" custT="1"/>
      <dgm:spPr/>
      <dgm:t>
        <a:bodyPr/>
        <a:lstStyle/>
        <a:p>
          <a:r>
            <a:rPr lang="en-US" sz="1400" dirty="0" smtClean="0"/>
            <a:t> </a:t>
          </a:r>
          <a:endParaRPr lang="ru-RU" sz="1400" dirty="0"/>
        </a:p>
      </dgm:t>
    </dgm:pt>
    <dgm:pt modelId="{A616135F-98B1-4177-BFB5-70CFE2B65152}" type="sibTrans" cxnId="{06E19D3F-55D3-4FD8-9FDC-D60C4AC2E933}">
      <dgm:prSet/>
      <dgm:spPr/>
      <dgm:t>
        <a:bodyPr/>
        <a:lstStyle/>
        <a:p>
          <a:endParaRPr lang="ru-RU" sz="2000"/>
        </a:p>
      </dgm:t>
    </dgm:pt>
    <dgm:pt modelId="{3A61EA72-9D8F-4CC5-BC44-E0757CB65DDF}" type="parTrans" cxnId="{06E19D3F-55D3-4FD8-9FDC-D60C4AC2E933}">
      <dgm:prSet/>
      <dgm:spPr/>
      <dgm:t>
        <a:bodyPr/>
        <a:lstStyle/>
        <a:p>
          <a:endParaRPr lang="ru-RU" sz="2000"/>
        </a:p>
      </dgm:t>
    </dgm:pt>
    <dgm:pt modelId="{0FC04C3D-6F2D-4319-B95A-A23A2ABB0818}">
      <dgm:prSet custT="1"/>
      <dgm:spPr/>
      <dgm:t>
        <a:bodyPr/>
        <a:lstStyle/>
        <a:p>
          <a:r>
            <a:rPr lang="en-US" sz="3200" dirty="0" smtClean="0">
              <a:solidFill>
                <a:schemeClr val="accent5">
                  <a:lumMod val="50000"/>
                </a:schemeClr>
              </a:solidFill>
            </a:rPr>
            <a:t>Why isn’t our neighborhood   clean and tidy?</a:t>
          </a:r>
          <a:endParaRPr lang="ru-RU" sz="3200" dirty="0">
            <a:solidFill>
              <a:schemeClr val="accent5">
                <a:lumMod val="50000"/>
              </a:schemeClr>
            </a:solidFill>
          </a:endParaRPr>
        </a:p>
      </dgm:t>
    </dgm:pt>
    <dgm:pt modelId="{52610490-BE08-4FFA-A1D0-847E8DD51219}" type="parTrans" cxnId="{89509143-D4EA-4BAE-AD62-118120146572}">
      <dgm:prSet/>
      <dgm:spPr/>
      <dgm:t>
        <a:bodyPr/>
        <a:lstStyle/>
        <a:p>
          <a:endParaRPr lang="ru-RU" sz="2000"/>
        </a:p>
      </dgm:t>
    </dgm:pt>
    <dgm:pt modelId="{E950755E-2040-4B15-8CD2-668BB9419D5C}" type="sibTrans" cxnId="{89509143-D4EA-4BAE-AD62-118120146572}">
      <dgm:prSet/>
      <dgm:spPr/>
      <dgm:t>
        <a:bodyPr/>
        <a:lstStyle/>
        <a:p>
          <a:endParaRPr lang="ru-RU" sz="2000"/>
        </a:p>
      </dgm:t>
    </dgm:pt>
    <dgm:pt modelId="{D593754D-5D61-46FA-9CC1-49599C892394}" type="pres">
      <dgm:prSet presAssocID="{B914B56C-AE76-40A5-86F4-100A36ADED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00379F-14E8-4C2A-AD8C-5DBDF4EB86CB}" type="pres">
      <dgm:prSet presAssocID="{7FC23B6D-F2A3-4D89-9633-B6970B6F04CE}" presName="composite" presStyleCnt="0"/>
      <dgm:spPr/>
    </dgm:pt>
    <dgm:pt modelId="{0207EAED-F737-4BA9-B870-B9652AFB6463}" type="pres">
      <dgm:prSet presAssocID="{7FC23B6D-F2A3-4D89-9633-B6970B6F04CE}" presName="parentText" presStyleLbl="alignNode1" presStyleIdx="0" presStyleCnt="3" custLinFactNeighborX="-6937" custLinFactNeighborY="-147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0C723-D3D8-4786-900D-230932C6A702}" type="pres">
      <dgm:prSet presAssocID="{7FC23B6D-F2A3-4D89-9633-B6970B6F04C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44E53-C938-4546-8B7A-79109B31BD87}" type="pres">
      <dgm:prSet presAssocID="{D14458A1-8682-4A9C-9A4F-B156A36D4335}" presName="sp" presStyleCnt="0"/>
      <dgm:spPr/>
    </dgm:pt>
    <dgm:pt modelId="{1CCB6171-B935-49BE-909C-2D4691DF2B10}" type="pres">
      <dgm:prSet presAssocID="{739342D9-363A-4115-AD5F-D68FF3FE36BE}" presName="composite" presStyleCnt="0"/>
      <dgm:spPr/>
    </dgm:pt>
    <dgm:pt modelId="{A33D5142-0C37-4A72-9E1C-FAC8275F140F}" type="pres">
      <dgm:prSet presAssocID="{739342D9-363A-4115-AD5F-D68FF3FE36B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9B056-7606-472F-9F4D-AFDD9E413D7D}" type="pres">
      <dgm:prSet presAssocID="{739342D9-363A-4115-AD5F-D68FF3FE36B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6EED2-03F3-4E0D-9415-59B59EE96864}" type="pres">
      <dgm:prSet presAssocID="{A616135F-98B1-4177-BFB5-70CFE2B65152}" presName="sp" presStyleCnt="0"/>
      <dgm:spPr/>
    </dgm:pt>
    <dgm:pt modelId="{A05810A0-7857-468D-9A37-CDC0DCC70095}" type="pres">
      <dgm:prSet presAssocID="{76C36083-D57F-4766-8813-1AAE4A6D47D1}" presName="composite" presStyleCnt="0"/>
      <dgm:spPr/>
    </dgm:pt>
    <dgm:pt modelId="{4D3673B6-8156-4728-B11B-34C7C4EBB2A3}" type="pres">
      <dgm:prSet presAssocID="{76C36083-D57F-4766-8813-1AAE4A6D47D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52E71-C0A6-460E-8DC3-66D1234ADF7B}" type="pres">
      <dgm:prSet presAssocID="{76C36083-D57F-4766-8813-1AAE4A6D47D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84011F-92DC-46B9-85D1-AE4DB50CB472}" type="presOf" srcId="{739342D9-363A-4115-AD5F-D68FF3FE36BE}" destId="{A33D5142-0C37-4A72-9E1C-FAC8275F140F}" srcOrd="0" destOrd="0" presId="urn:microsoft.com/office/officeart/2005/8/layout/chevron2"/>
    <dgm:cxn modelId="{5C666923-6955-43EB-9E05-10BB77A3E8B9}" srcId="{B914B56C-AE76-40A5-86F4-100A36ADEDF3}" destId="{7FC23B6D-F2A3-4D89-9633-B6970B6F04CE}" srcOrd="0" destOrd="0" parTransId="{12768D9B-8F38-4F72-9350-6D9C06619D9B}" sibTransId="{D14458A1-8682-4A9C-9A4F-B156A36D4335}"/>
    <dgm:cxn modelId="{B9AFE6B4-18BD-424F-B866-3C2CD23725EF}" srcId="{7FC23B6D-F2A3-4D89-9633-B6970B6F04CE}" destId="{F9E6D939-1FA9-4B10-A67E-D5AA21E2B373}" srcOrd="0" destOrd="0" parTransId="{E79E2772-C80D-4D94-B2D9-581211F0B0D5}" sibTransId="{5B83E82A-4CFE-4028-B37B-FB3A29287590}"/>
    <dgm:cxn modelId="{B84EC9A6-5F4E-45E9-B576-ACF724FB1FED}" srcId="{B914B56C-AE76-40A5-86F4-100A36ADEDF3}" destId="{76C36083-D57F-4766-8813-1AAE4A6D47D1}" srcOrd="2" destOrd="0" parTransId="{BA0EDDEB-6715-4FCA-A895-1A3658344A98}" sibTransId="{F5CC8F22-FCB5-4B1E-8ABD-D8075DA55FC8}"/>
    <dgm:cxn modelId="{A25BDE6E-5D3A-4688-99D1-D7E13665E0D2}" type="presOf" srcId="{B914B56C-AE76-40A5-86F4-100A36ADEDF3}" destId="{D593754D-5D61-46FA-9CC1-49599C892394}" srcOrd="0" destOrd="0" presId="urn:microsoft.com/office/officeart/2005/8/layout/chevron2"/>
    <dgm:cxn modelId="{E80FCEFF-312E-4A35-906C-A51395B1917C}" srcId="{76C36083-D57F-4766-8813-1AAE4A6D47D1}" destId="{A19E7BC1-FDC2-4787-B574-FA13D5A14DD2}" srcOrd="0" destOrd="0" parTransId="{CD3217D9-5ACE-4107-B48B-4E613A5F087E}" sibTransId="{02B671AB-535A-41B5-BF56-F462FE9FA28F}"/>
    <dgm:cxn modelId="{1DE4340B-5C72-4775-AAC6-110685ADB027}" type="presOf" srcId="{7FC23B6D-F2A3-4D89-9633-B6970B6F04CE}" destId="{0207EAED-F737-4BA9-B870-B9652AFB6463}" srcOrd="0" destOrd="0" presId="urn:microsoft.com/office/officeart/2005/8/layout/chevron2"/>
    <dgm:cxn modelId="{B31220FB-66F2-42DC-86B5-D6F4E60373E5}" type="presOf" srcId="{0FC04C3D-6F2D-4319-B95A-A23A2ABB0818}" destId="{D849B056-7606-472F-9F4D-AFDD9E413D7D}" srcOrd="0" destOrd="0" presId="urn:microsoft.com/office/officeart/2005/8/layout/chevron2"/>
    <dgm:cxn modelId="{13D8B5F0-0C89-4C7E-9225-9A5F683A77AD}" type="presOf" srcId="{F9E6D939-1FA9-4B10-A67E-D5AA21E2B373}" destId="{0360C723-D3D8-4786-900D-230932C6A702}" srcOrd="0" destOrd="0" presId="urn:microsoft.com/office/officeart/2005/8/layout/chevron2"/>
    <dgm:cxn modelId="{89509143-D4EA-4BAE-AD62-118120146572}" srcId="{739342D9-363A-4115-AD5F-D68FF3FE36BE}" destId="{0FC04C3D-6F2D-4319-B95A-A23A2ABB0818}" srcOrd="0" destOrd="0" parTransId="{52610490-BE08-4FFA-A1D0-847E8DD51219}" sibTransId="{E950755E-2040-4B15-8CD2-668BB9419D5C}"/>
    <dgm:cxn modelId="{F5043541-FA6A-4742-B8A9-9FF4130E3D41}" type="presOf" srcId="{76C36083-D57F-4766-8813-1AAE4A6D47D1}" destId="{4D3673B6-8156-4728-B11B-34C7C4EBB2A3}" srcOrd="0" destOrd="0" presId="urn:microsoft.com/office/officeart/2005/8/layout/chevron2"/>
    <dgm:cxn modelId="{E6D43412-FB68-4C74-ADF4-D799E882ADA6}" type="presOf" srcId="{A19E7BC1-FDC2-4787-B574-FA13D5A14DD2}" destId="{A9B52E71-C0A6-460E-8DC3-66D1234ADF7B}" srcOrd="0" destOrd="0" presId="urn:microsoft.com/office/officeart/2005/8/layout/chevron2"/>
    <dgm:cxn modelId="{06E19D3F-55D3-4FD8-9FDC-D60C4AC2E933}" srcId="{B914B56C-AE76-40A5-86F4-100A36ADEDF3}" destId="{739342D9-363A-4115-AD5F-D68FF3FE36BE}" srcOrd="1" destOrd="0" parTransId="{3A61EA72-9D8F-4CC5-BC44-E0757CB65DDF}" sibTransId="{A616135F-98B1-4177-BFB5-70CFE2B65152}"/>
    <dgm:cxn modelId="{EEE6D267-7585-47AD-804B-0598922440A3}" type="presParOf" srcId="{D593754D-5D61-46FA-9CC1-49599C892394}" destId="{2500379F-14E8-4C2A-AD8C-5DBDF4EB86CB}" srcOrd="0" destOrd="0" presId="urn:microsoft.com/office/officeart/2005/8/layout/chevron2"/>
    <dgm:cxn modelId="{87084CE2-C338-4567-A455-419F7931337D}" type="presParOf" srcId="{2500379F-14E8-4C2A-AD8C-5DBDF4EB86CB}" destId="{0207EAED-F737-4BA9-B870-B9652AFB6463}" srcOrd="0" destOrd="0" presId="urn:microsoft.com/office/officeart/2005/8/layout/chevron2"/>
    <dgm:cxn modelId="{73894E29-4AA2-40E9-B884-5E4117464897}" type="presParOf" srcId="{2500379F-14E8-4C2A-AD8C-5DBDF4EB86CB}" destId="{0360C723-D3D8-4786-900D-230932C6A702}" srcOrd="1" destOrd="0" presId="urn:microsoft.com/office/officeart/2005/8/layout/chevron2"/>
    <dgm:cxn modelId="{4DD837A8-FF05-48DB-AC93-6FC3590B6EEE}" type="presParOf" srcId="{D593754D-5D61-46FA-9CC1-49599C892394}" destId="{C9244E53-C938-4546-8B7A-79109B31BD87}" srcOrd="1" destOrd="0" presId="urn:microsoft.com/office/officeart/2005/8/layout/chevron2"/>
    <dgm:cxn modelId="{600327E9-473D-4476-850E-E1ED18F004EE}" type="presParOf" srcId="{D593754D-5D61-46FA-9CC1-49599C892394}" destId="{1CCB6171-B935-49BE-909C-2D4691DF2B10}" srcOrd="2" destOrd="0" presId="urn:microsoft.com/office/officeart/2005/8/layout/chevron2"/>
    <dgm:cxn modelId="{D6F602D5-7422-4410-AC01-C987E9529312}" type="presParOf" srcId="{1CCB6171-B935-49BE-909C-2D4691DF2B10}" destId="{A33D5142-0C37-4A72-9E1C-FAC8275F140F}" srcOrd="0" destOrd="0" presId="urn:microsoft.com/office/officeart/2005/8/layout/chevron2"/>
    <dgm:cxn modelId="{1EA9D2FC-58E6-46CD-B0E9-9F7D39AB077E}" type="presParOf" srcId="{1CCB6171-B935-49BE-909C-2D4691DF2B10}" destId="{D849B056-7606-472F-9F4D-AFDD9E413D7D}" srcOrd="1" destOrd="0" presId="urn:microsoft.com/office/officeart/2005/8/layout/chevron2"/>
    <dgm:cxn modelId="{19C49AF4-9F2B-491E-8B00-614A943683A5}" type="presParOf" srcId="{D593754D-5D61-46FA-9CC1-49599C892394}" destId="{F606EED2-03F3-4E0D-9415-59B59EE96864}" srcOrd="3" destOrd="0" presId="urn:microsoft.com/office/officeart/2005/8/layout/chevron2"/>
    <dgm:cxn modelId="{F1FA271A-817C-42D3-AF34-C10605087395}" type="presParOf" srcId="{D593754D-5D61-46FA-9CC1-49599C892394}" destId="{A05810A0-7857-468D-9A37-CDC0DCC70095}" srcOrd="4" destOrd="0" presId="urn:microsoft.com/office/officeart/2005/8/layout/chevron2"/>
    <dgm:cxn modelId="{C5ED5DA5-7980-4F3F-B533-85C5B1953B38}" type="presParOf" srcId="{A05810A0-7857-468D-9A37-CDC0DCC70095}" destId="{4D3673B6-8156-4728-B11B-34C7C4EBB2A3}" srcOrd="0" destOrd="0" presId="urn:microsoft.com/office/officeart/2005/8/layout/chevron2"/>
    <dgm:cxn modelId="{227F8D87-9F4D-4F16-89CD-C58B2C8BD248}" type="presParOf" srcId="{A05810A0-7857-468D-9A37-CDC0DCC70095}" destId="{A9B52E71-C0A6-460E-8DC3-66D1234ADF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7EAED-F737-4BA9-B870-B9652AFB6463}">
      <dsp:nvSpPr>
        <dsp:cNvPr id="0" name=""/>
        <dsp:cNvSpPr/>
      </dsp:nvSpPr>
      <dsp:spPr>
        <a:xfrm rot="5400000">
          <a:off x="-222429" y="222429"/>
          <a:ext cx="1482862" cy="103800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0" y="519002"/>
        <a:ext cx="1038004" cy="444858"/>
      </dsp:txXfrm>
    </dsp:sp>
    <dsp:sp modelId="{0360C723-D3D8-4786-900D-230932C6A702}">
      <dsp:nvSpPr>
        <dsp:cNvPr id="0" name=""/>
        <dsp:cNvSpPr/>
      </dsp:nvSpPr>
      <dsp:spPr>
        <a:xfrm rot="5400000">
          <a:off x="3925250" y="-2884082"/>
          <a:ext cx="964367" cy="67388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chemeClr val="accent5">
                  <a:lumMod val="50000"/>
                </a:schemeClr>
              </a:solidFill>
            </a:rPr>
            <a:t>Why worry?</a:t>
          </a:r>
          <a:endParaRPr lang="ru-RU" sz="32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1038005" y="50240"/>
        <a:ext cx="6691782" cy="870213"/>
      </dsp:txXfrm>
    </dsp:sp>
    <dsp:sp modelId="{A33D5142-0C37-4A72-9E1C-FAC8275F140F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</a:t>
          </a:r>
          <a:endParaRPr lang="ru-RU" sz="1400" kern="1200" dirty="0"/>
        </a:p>
      </dsp:txBody>
      <dsp:txXfrm rot="-5400000">
        <a:off x="0" y="1809570"/>
        <a:ext cx="1038004" cy="444858"/>
      </dsp:txXfrm>
    </dsp:sp>
    <dsp:sp modelId="{D849B056-7606-472F-9F4D-AFDD9E413D7D}">
      <dsp:nvSpPr>
        <dsp:cNvPr id="0" name=""/>
        <dsp:cNvSpPr/>
      </dsp:nvSpPr>
      <dsp:spPr>
        <a:xfrm rot="5400000">
          <a:off x="3925503" y="-1596930"/>
          <a:ext cx="963860" cy="67388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chemeClr val="accent5">
                  <a:lumMod val="50000"/>
                </a:schemeClr>
              </a:solidFill>
            </a:rPr>
            <a:t>Why isn’t our neighborhood   clean and tidy?</a:t>
          </a:r>
          <a:endParaRPr lang="ru-RU" sz="32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1038004" y="1337621"/>
        <a:ext cx="6691807" cy="869756"/>
      </dsp:txXfrm>
    </dsp:sp>
    <dsp:sp modelId="{4D3673B6-8156-4728-B11B-34C7C4EBB2A3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 </a:t>
          </a:r>
          <a:endParaRPr lang="ru-RU" sz="1400" kern="1200" dirty="0"/>
        </a:p>
      </dsp:txBody>
      <dsp:txXfrm rot="-5400000">
        <a:off x="0" y="3096976"/>
        <a:ext cx="1038004" cy="444858"/>
      </dsp:txXfrm>
    </dsp:sp>
    <dsp:sp modelId="{A9B52E71-C0A6-460E-8DC3-66D1234ADF7B}">
      <dsp:nvSpPr>
        <dsp:cNvPr id="0" name=""/>
        <dsp:cNvSpPr/>
      </dsp:nvSpPr>
      <dsp:spPr>
        <a:xfrm rot="5400000">
          <a:off x="3925503" y="-309525"/>
          <a:ext cx="963860" cy="67388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chemeClr val="accent5">
                  <a:lumMod val="50000"/>
                </a:schemeClr>
              </a:solidFill>
            </a:rPr>
            <a:t>What can I do to make my neighborhood a better place to live?</a:t>
          </a:r>
          <a:endParaRPr lang="ru-RU" sz="3200" kern="1200" dirty="0" smtClean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1038004" y="2625026"/>
        <a:ext cx="6691807" cy="869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E8F91-D041-4C6C-B71F-CE642874DC38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461CE-3954-45CF-B44A-00DA5D3F8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9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461CE-3954-45CF-B44A-00DA5D3F8ACC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7C60-07CE-46C0-B6DB-9FD9B92BBD1B}" type="datetime1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F75E-EE04-49EC-9B46-573F9BF65E97}" type="datetime1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859F-71C8-47FA-BF0F-CC2193C70BBC}" type="datetime1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F385-92DC-47B3-AAAF-ACE6A12DDC70}" type="datetime1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736D-8877-4377-827F-6E578F0D2277}" type="datetime1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22B9-129B-4BF8-A510-4697367068F3}" type="datetime1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426A-119A-4EBD-A88B-A8873A9226FA}" type="datetime1">
              <a:rPr lang="ru-RU" smtClean="0"/>
              <a:t>31.05.2019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3554-FC2E-465C-A77D-52C5CCE1F881}" type="datetime1">
              <a:rPr lang="ru-RU" smtClean="0"/>
              <a:t>31.05.2019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7F08-6808-40D5-A643-BA98EF94B917}" type="datetime1">
              <a:rPr lang="ru-RU" smtClean="0"/>
              <a:t>31.05.2019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EDCE-1D04-4B69-B817-C22EB7E77386}" type="datetime1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FD5C-3234-4CD6-B055-B232613FF0FA}" type="datetime1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AB7D2-C368-4C5D-BE48-E4E76385F914}" type="datetime1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0D90B-F834-47AE-BBAA-A390E8CD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2;&#1089;&#1090;&#1072;&#1089;&#1080;&#1103;\Desktop\&#1050;&#1072;&#1083;&#1072;&#1096;&#1085;&#1080;&#1082;&#1053;%20&#1053;%20_&#1071;&#1085;&#1086;&#1074;&#1089;&#1082;&#1072;&#1103;%20&#1040;%20&#1042;_&#1088;&#1072;&#1079;&#1088;&#1072;&#1073;&#1086;&#1090;&#1082;&#1072;%20&#1091;&#1095;&#1077;&#1073;&#1085;&#1086;&#1075;&#1086;%20&#1087;&#1088;&#1086;&#1077;&#1082;&#1090;&#1072;\&#1055;&#1088;&#1080;&#1083;&#1086;&#1078;&#1077;&#1085;&#1080;&#1103;\Podcast_1.mp3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352839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</a:t>
            </a: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Across the curriculum.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Lesson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ÐÐ°ÑÑÐ¸Ð½ÐºÐ¸ Ð¿Ð¾ Ð·Ð°Ð¿ÑÐ¾ÑÑ environmental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412739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53536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PODCAST INSTRUCTION</a:t>
            </a: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ÐÐ°ÑÑÐ¸Ð½ÐºÐ¸ Ð¿Ð¾ Ð·Ð°Ð¿ÑÐ¾ÑÑ environmental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409825" y="4600574"/>
            <a:ext cx="6734175" cy="225742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373616" cy="4176464"/>
          </a:xfrm>
        </p:spPr>
        <p:txBody>
          <a:bodyPr>
            <a:noAutofit/>
          </a:bodyPr>
          <a:lstStyle/>
          <a:p>
            <a:pPr marL="457200" lvl="0" indent="-4572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the text.</a:t>
            </a:r>
          </a:p>
          <a:p>
            <a:pPr marL="457200" lvl="0" indent="-4572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necessary sentences.</a:t>
            </a:r>
          </a:p>
          <a:p>
            <a:pPr marL="457200" lvl="0" indent="-4572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 the sentences using the modal verbs (must, mustn’t, have to).</a:t>
            </a:r>
          </a:p>
          <a:p>
            <a:pPr marL="457200" lvl="0" indent="-4572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the beginning and the end of the podcast.</a:t>
            </a:r>
          </a:p>
          <a:p>
            <a:pPr marL="457200" lvl="0" indent="-4572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the sentence order.</a:t>
            </a:r>
          </a:p>
          <a:p>
            <a:pPr marL="457200" lvl="0" indent="-4572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the role for the podcast. </a:t>
            </a:r>
          </a:p>
          <a:p>
            <a:pPr marL="457200" lvl="0" indent="-4572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your pronunciation; listen to each other, correct if it's necessary.</a:t>
            </a:r>
          </a:p>
          <a:p>
            <a:pPr marL="457200" lvl="0" indent="-4572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recording.</a:t>
            </a:r>
          </a:p>
          <a:p>
            <a:pPr marL="457200" lvl="0" indent="-4572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the result.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z="1400" smtClean="0">
                <a:solidFill>
                  <a:schemeClr val="bg1">
                    <a:lumMod val="85000"/>
                  </a:schemeClr>
                </a:solidFill>
              </a:rPr>
              <a:pPr/>
              <a:t>10</a:t>
            </a:fld>
            <a:endParaRPr lang="ru-RU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Podcast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092280" y="620688"/>
            <a:ext cx="872480" cy="87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РУБРИКА ОЦЕНИВАНИЯ ПОДКАСТА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868958"/>
          <a:ext cx="8856983" cy="583664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763912"/>
                <a:gridCol w="916693"/>
                <a:gridCol w="2783891"/>
                <a:gridCol w="2334310"/>
                <a:gridCol w="2058177"/>
              </a:tblGrid>
              <a:tr h="282211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балла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балла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балл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857887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Решение коммуникативной задачи</a:t>
                      </a:r>
                      <a:endParaRPr lang="ru-RU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-Задание выполнено полностью. -Составлены 2 предложения с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must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2 предложения с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mustn’t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2 предложения с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have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-Текст состоит из 8-10 предложений.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-Соблюден стиль и формы вежливости. 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-Задание выполнено не полностью.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-Не раскрыт 1 аспект.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-Текст состоит из 6-8  предложений.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-Соблюден стиль и формы вежливости. 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-Задание выполнено не полностью.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-Не раскрыты 2 и более аспектов.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-Текст состоит из 4-6 предложений.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-Соблюден стиль и формы вежливости. 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/>
                </a:tc>
              </a:tr>
              <a:tr h="1246430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Организация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подкаста</a:t>
                      </a:r>
                      <a:endParaRPr lang="ru-RU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Текст логичен.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Структурирован: есть фразы приветствия, основная часть и фразы прощания.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Текст логичен.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Есть нарушения в структуре, отсутствует какая либо часть текста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подкаста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Текст нелогичен, есть нарушения в структуре текста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подкаста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/>
                </a:tc>
              </a:tr>
              <a:tr h="651134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Языковое оформление</a:t>
                      </a:r>
                      <a:endParaRPr lang="ru-RU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Грамматика</a:t>
                      </a:r>
                    </a:p>
                  </a:txBody>
                  <a:tcPr marL="52773" marR="52773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Глаголы долженствования использованы без ошибок.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Допущены 1-2 ошибки.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Допущены 2 и более ошибки.</a:t>
                      </a:r>
                      <a:endParaRPr lang="ru-RU" sz="16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773" marR="52773" marT="0" marB="0" anchor="ctr"/>
                </a:tc>
              </a:tr>
              <a:tr h="583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Произношение</a:t>
                      </a:r>
                    </a:p>
                  </a:txBody>
                  <a:tcPr marL="52773" marR="52773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Произношение слов без ошибок</a:t>
                      </a:r>
                      <a:endParaRPr lang="ru-RU" sz="1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Допущены 1-2 ошибки.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Допущены 2 и более ошибки.</a:t>
                      </a:r>
                    </a:p>
                  </a:txBody>
                  <a:tcPr marL="68580" marR="68580" marT="0" marB="0"/>
                </a:tc>
              </a:tr>
              <a:tr h="635895">
                <a:tc gridSpan="5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12 – 11 баллов «5»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 – 9 баллов «4»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 – 6 баллов «3»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3" marR="5277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z="1400" smtClean="0"/>
              <a:pPr/>
              <a:t>11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environmental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409825" y="4600574"/>
            <a:ext cx="6734175" cy="225742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548681"/>
          <a:ext cx="8280922" cy="403525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864096"/>
                <a:gridCol w="1942996"/>
                <a:gridCol w="1824610"/>
                <a:gridCol w="1824610"/>
                <a:gridCol w="1824610"/>
              </a:tblGrid>
              <a:tr h="66051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ЛИСТ ОЦЕНИВАНИЯ ПОДКАСТА</a:t>
                      </a:r>
                      <a:endParaRPr lang="ru-RU" sz="32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44338" marR="443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44338" marR="44338" marT="0" marB="0" anchor="ctr"/>
                </a:tc>
              </a:tr>
              <a:tr h="39630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Группа 1</a:t>
                      </a:r>
                    </a:p>
                  </a:txBody>
                  <a:tcPr marL="44338" marR="44338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Группа 2</a:t>
                      </a:r>
                    </a:p>
                  </a:txBody>
                  <a:tcPr marL="44338" marR="44338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Группа 3</a:t>
                      </a:r>
                      <a:endParaRPr lang="ru-RU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 anchor="ctr"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9936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Решение коммуникативной задачи</a:t>
                      </a:r>
                    </a:p>
                  </a:txBody>
                  <a:tcPr marL="44338" marR="443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kern="1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975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Организация </a:t>
                      </a:r>
                      <a:r>
                        <a:rPr lang="ru-RU" sz="1800" b="1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подкаста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863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Языковое оформление</a:t>
                      </a:r>
                    </a:p>
                  </a:txBody>
                  <a:tcPr marL="44338" marR="44338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Грамматика</a:t>
                      </a:r>
                    </a:p>
                  </a:txBody>
                  <a:tcPr marL="44338" marR="44338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77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Произношение</a:t>
                      </a:r>
                    </a:p>
                  </a:txBody>
                  <a:tcPr marL="44338" marR="44338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kern="1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577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44338" marR="443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38" marR="44338" marT="0" marB="0"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z="1400" smtClean="0">
                <a:solidFill>
                  <a:schemeClr val="bg1">
                    <a:lumMod val="85000"/>
                  </a:schemeClr>
                </a:solidFill>
              </a:rPr>
              <a:pPr/>
              <a:t>12</a:t>
            </a:fld>
            <a:endParaRPr lang="ru-RU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851104" cy="108012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the sticker which summarizes the lesson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67544" y="3717032"/>
            <a:ext cx="1872208" cy="2097178"/>
            <a:chOff x="467544" y="3717032"/>
            <a:chExt cx="1872208" cy="2097178"/>
          </a:xfrm>
        </p:grpSpPr>
        <p:pic>
          <p:nvPicPr>
            <p:cNvPr id="8200" name="Picture 8" descr="ÐÐ°ÑÑÐ¸Ð½ÐºÐ¸ Ð¿Ð¾ Ð·Ð°Ð¿ÑÐ¾ÑÑ sticker 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3717032"/>
              <a:ext cx="1872208" cy="2097178"/>
            </a:xfrm>
            <a:prstGeom prst="rect">
              <a:avLst/>
            </a:prstGeom>
            <a:noFill/>
          </p:spPr>
        </p:pic>
        <p:sp>
          <p:nvSpPr>
            <p:cNvPr id="14" name="Содержимое 2"/>
            <p:cNvSpPr txBox="1">
              <a:spLocks/>
            </p:cNvSpPr>
            <p:nvPr/>
          </p:nvSpPr>
          <p:spPr>
            <a:xfrm rot="536636">
              <a:off x="530378" y="4288810"/>
              <a:ext cx="1781615" cy="6965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Fascinating, </a:t>
              </a:r>
              <a:endPara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I like  teamwork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400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809383" y="4010199"/>
            <a:ext cx="1944216" cy="1944216"/>
            <a:chOff x="6809383" y="4010199"/>
            <a:chExt cx="1944216" cy="1944216"/>
          </a:xfrm>
        </p:grpSpPr>
        <p:pic>
          <p:nvPicPr>
            <p:cNvPr id="8202" name="Picture 10" descr="ÐÐ°ÑÑÐ¸Ð½ÐºÐ¸ Ð¿Ð¾ Ð·Ð°Ð¿ÑÐ¾ÑÑ sticker 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913463" flipH="1">
              <a:off x="6809383" y="4010199"/>
              <a:ext cx="1944216" cy="1944216"/>
            </a:xfrm>
            <a:prstGeom prst="rect">
              <a:avLst/>
            </a:prstGeom>
            <a:noFill/>
          </p:spPr>
        </p:pic>
        <p:sp>
          <p:nvSpPr>
            <p:cNvPr id="15" name="Содержимое 2"/>
            <p:cNvSpPr txBox="1">
              <a:spLocks/>
            </p:cNvSpPr>
            <p:nvPr/>
          </p:nvSpPr>
          <p:spPr>
            <a:xfrm rot="642492">
              <a:off x="7049897" y="4362421"/>
              <a:ext cx="1564914" cy="46554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uLnTx/>
                  <a:uFillTx/>
                  <a:latin typeface="+mn-lt"/>
                  <a:ea typeface="+mn-ea"/>
                  <a:cs typeface="+mn-cs"/>
                </a:rPr>
                <a:t>I liked to make the podcast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979712" y="1772816"/>
            <a:ext cx="6372200" cy="4545503"/>
            <a:chOff x="1979712" y="1772816"/>
            <a:chExt cx="6372200" cy="4545503"/>
          </a:xfrm>
        </p:grpSpPr>
        <p:pic>
          <p:nvPicPr>
            <p:cNvPr id="8204" name="Picture 12" descr="ÐÐ°ÑÑÐ¸Ð½ÐºÐ¸ Ð¿Ð¾ Ð·Ð°Ð¿ÑÐ¾ÑÑ sticker 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772816"/>
              <a:ext cx="6372200" cy="4545503"/>
            </a:xfrm>
            <a:prstGeom prst="rect">
              <a:avLst/>
            </a:prstGeom>
            <a:noFill/>
          </p:spPr>
        </p:pic>
        <p:sp>
          <p:nvSpPr>
            <p:cNvPr id="12" name="Содержимое 2"/>
            <p:cNvSpPr txBox="1">
              <a:spLocks/>
            </p:cNvSpPr>
            <p:nvPr/>
          </p:nvSpPr>
          <p:spPr>
            <a:xfrm rot="20740609">
              <a:off x="2011940" y="3309452"/>
              <a:ext cx="2008665" cy="51293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uLnTx/>
                  <a:uFillTx/>
                </a:rPr>
                <a:t>Amazing,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400" b="1" dirty="0" smtClean="0">
                  <a:solidFill>
                    <a:schemeClr val="accent5">
                      <a:lumMod val="50000"/>
                    </a:schemeClr>
                  </a:solidFill>
                </a:rPr>
                <a:t>I felt happy!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</a:endParaRPr>
            </a:p>
          </p:txBody>
        </p:sp>
        <p:sp>
          <p:nvSpPr>
            <p:cNvPr id="13" name="Содержимое 2"/>
            <p:cNvSpPr txBox="1">
              <a:spLocks/>
            </p:cNvSpPr>
            <p:nvPr/>
          </p:nvSpPr>
          <p:spPr>
            <a:xfrm rot="536636">
              <a:off x="4383636" y="2141862"/>
              <a:ext cx="2008665" cy="51293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Boring, </a:t>
              </a:r>
              <a:endPara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I didn’t </a:t>
              </a:r>
              <a:endPara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like it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Содержимое 2"/>
            <p:cNvSpPr txBox="1">
              <a:spLocks/>
            </p:cNvSpPr>
            <p:nvPr/>
          </p:nvSpPr>
          <p:spPr>
            <a:xfrm rot="1124215">
              <a:off x="4888718" y="4616662"/>
              <a:ext cx="1640373" cy="4492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I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 enjoyed the lesson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Содержимое 2"/>
            <p:cNvSpPr txBox="1">
              <a:spLocks/>
            </p:cNvSpPr>
            <p:nvPr/>
          </p:nvSpPr>
          <p:spPr>
            <a:xfrm rot="20582480">
              <a:off x="6330044" y="3010394"/>
              <a:ext cx="1640373" cy="4492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+mn-lt"/>
                  <a:ea typeface="+mn-ea"/>
                  <a:cs typeface="+mn-cs"/>
                </a:rPr>
                <a:t>It was Stressful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77328" y="1772816"/>
            <a:ext cx="1962424" cy="1944216"/>
            <a:chOff x="377328" y="1772816"/>
            <a:chExt cx="1962424" cy="1944216"/>
          </a:xfrm>
        </p:grpSpPr>
        <p:pic>
          <p:nvPicPr>
            <p:cNvPr id="16" name="Picture 10" descr="ÐÐ°ÑÑÐ¸Ð½ÐºÐ¸ Ð¿Ð¾ Ð·Ð°Ð¿ÑÐ¾ÑÑ sticker 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95536" y="1772816"/>
              <a:ext cx="1944216" cy="1944216"/>
            </a:xfrm>
            <a:prstGeom prst="rect">
              <a:avLst/>
            </a:prstGeom>
            <a:noFill/>
          </p:spPr>
        </p:pic>
        <p:sp>
          <p:nvSpPr>
            <p:cNvPr id="19" name="Содержимое 2"/>
            <p:cNvSpPr txBox="1">
              <a:spLocks/>
            </p:cNvSpPr>
            <p:nvPr/>
          </p:nvSpPr>
          <p:spPr>
            <a:xfrm rot="19558950">
              <a:off x="377328" y="2269661"/>
              <a:ext cx="1937603" cy="52761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It was very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 difficult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973339" y="4324078"/>
            <a:ext cx="1871663" cy="2097088"/>
            <a:chOff x="2973339" y="4324078"/>
            <a:chExt cx="1871663" cy="209708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6535" flipH="1">
              <a:off x="2973339" y="4324078"/>
              <a:ext cx="1871663" cy="2097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Содержимое 2"/>
            <p:cNvSpPr txBox="1">
              <a:spLocks/>
            </p:cNvSpPr>
            <p:nvPr/>
          </p:nvSpPr>
          <p:spPr>
            <a:xfrm rot="1199421">
              <a:off x="3160879" y="4997877"/>
              <a:ext cx="1677621" cy="46554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uLnTx/>
                  <a:uFillTx/>
                  <a:latin typeface="+mn-lt"/>
                  <a:ea typeface="+mn-ea"/>
                  <a:cs typeface="+mn-cs"/>
                </a:rPr>
                <a:t>Didn’t know what to do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z="1400" smtClean="0">
                <a:solidFill>
                  <a:schemeClr val="bg1">
                    <a:lumMod val="85000"/>
                  </a:schemeClr>
                </a:solidFill>
              </a:rPr>
              <a:pPr/>
              <a:t>13</a:t>
            </a:fld>
            <a:endParaRPr lang="ru-RU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 rot="398066">
            <a:off x="3187526" y="2317110"/>
            <a:ext cx="3328922" cy="2403454"/>
            <a:chOff x="2555776" y="2060848"/>
            <a:chExt cx="4464496" cy="3223329"/>
          </a:xfrm>
        </p:grpSpPr>
        <p:sp>
          <p:nvSpPr>
            <p:cNvPr id="5" name="Овал 4"/>
            <p:cNvSpPr/>
            <p:nvPr/>
          </p:nvSpPr>
          <p:spPr>
            <a:xfrm>
              <a:off x="2771800" y="2564904"/>
              <a:ext cx="2232248" cy="2016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70" name="Picture 2" descr="ÐÐ°ÑÑÐ¸Ð½ÐºÐ¸ Ð¿Ð¾ Ð·Ð°Ð¿ÑÐ¾ÑÑ hi png imag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2060848"/>
              <a:ext cx="4464496" cy="3223329"/>
            </a:xfrm>
            <a:prstGeom prst="rect">
              <a:avLst/>
            </a:prstGeom>
            <a:noFill/>
          </p:spPr>
        </p:pic>
      </p:grpSp>
      <p:sp>
        <p:nvSpPr>
          <p:cNvPr id="8" name="Скругленная прямоугольная выноска 7"/>
          <p:cNvSpPr/>
          <p:nvPr/>
        </p:nvSpPr>
        <p:spPr>
          <a:xfrm>
            <a:off x="1187624" y="692696"/>
            <a:ext cx="2690179" cy="992020"/>
          </a:xfrm>
          <a:prstGeom prst="wedgeRoundRectCallout">
            <a:avLst>
              <a:gd name="adj1" fmla="val 41576"/>
              <a:gd name="adj2" fmla="val 108688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de-D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How’s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it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going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 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 rot="19520273">
            <a:off x="466505" y="2719218"/>
            <a:ext cx="2370728" cy="989377"/>
          </a:xfrm>
          <a:prstGeom prst="wedgeRoundRectCallout">
            <a:avLst>
              <a:gd name="adj1" fmla="val 32235"/>
              <a:gd name="adj2" fmla="val 128249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de-D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are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you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 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716016" y="764704"/>
            <a:ext cx="3697953" cy="1296144"/>
          </a:xfrm>
          <a:prstGeom prst="wedgeRoundRectCallout">
            <a:avLst>
              <a:gd name="adj1" fmla="val -35468"/>
              <a:gd name="adj2" fmla="val 81660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 am </a:t>
            </a:r>
            <a:r>
              <a:rPr lang="de-D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doing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de-D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fine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de-D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thank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you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 </a:t>
            </a:r>
            <a:r>
              <a:rPr lang="de-D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And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you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 rot="532803">
            <a:off x="820687" y="5158679"/>
            <a:ext cx="2901105" cy="1068861"/>
          </a:xfrm>
          <a:prstGeom prst="wedgeRoundRectCallout">
            <a:avLst>
              <a:gd name="adj1" fmla="val 35960"/>
              <a:gd name="adj2" fmla="val -122229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de-D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Hello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 </a:t>
            </a:r>
            <a:r>
              <a:rPr lang="de-D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are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you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doing</a:t>
            </a:r>
            <a:r>
              <a:rPr lang="de-D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lang="de-DE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 rot="2048285">
            <a:off x="6655507" y="3004748"/>
            <a:ext cx="2123388" cy="1287548"/>
          </a:xfrm>
          <a:prstGeom prst="wedgeRoundRectCallout">
            <a:avLst>
              <a:gd name="adj1" fmla="val -56550"/>
              <a:gd name="adj2" fmla="val 90126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No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complaints</a:t>
            </a: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hank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you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5179413" y="4941168"/>
            <a:ext cx="2786816" cy="1155537"/>
          </a:xfrm>
          <a:prstGeom prst="wedgeRoundRectCallout">
            <a:avLst>
              <a:gd name="adj1" fmla="val -41683"/>
              <a:gd name="adj2" fmla="val -94080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Never </a:t>
            </a:r>
            <a:r>
              <a:rPr lang="de-D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felt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better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in </a:t>
            </a:r>
            <a:r>
              <a:rPr lang="de-D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my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life</a:t>
            </a:r>
            <a:r>
              <a:rPr lang="de-D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  <a:endParaRPr lang="de-DE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z="1400" smtClean="0">
                <a:solidFill>
                  <a:schemeClr val="bg1">
                    <a:lumMod val="85000"/>
                  </a:schemeClr>
                </a:solidFill>
              </a:rPr>
              <a:pPr/>
              <a:t>2</a:t>
            </a:fld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make up 3 groups:</a:t>
            </a: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3754760" cy="453727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MUST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5536" y="1772817"/>
            <a:ext cx="3744416" cy="252028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___ plant trees or flowers around our houses.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___ keep the neighborhood clean and tidy.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___ keep the pavement in front of our home clear of snow.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2699792" y="4365104"/>
            <a:ext cx="3754760" cy="45372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MUSTN’T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2195736" y="5013176"/>
            <a:ext cx="5400600" cy="144016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___ damage road signs.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___ drop rubbish all around the ground.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___ leave our dogs’ mess.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z="1400" smtClean="0">
                <a:solidFill>
                  <a:schemeClr val="bg1">
                    <a:lumMod val="95000"/>
                  </a:schemeClr>
                </a:solidFill>
              </a:rPr>
              <a:pPr/>
              <a:t>3</a:t>
            </a:fld>
            <a:endParaRPr lang="ru-RU" sz="1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4860032" y="1268760"/>
            <a:ext cx="3754760" cy="4537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 TO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5"/>
          <p:cNvSpPr txBox="1">
            <a:spLocks/>
          </p:cNvSpPr>
          <p:nvPr/>
        </p:nvSpPr>
        <p:spPr>
          <a:xfrm>
            <a:off x="4427984" y="1844824"/>
            <a:ext cx="4176464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1950" indent="-3619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___ to follow our pets with a plastic bags to clean up after them.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indent="-3619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___ to tell a local authority if we see someone doing graffiti.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indent="-3619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___ to build nesting boxes for birds.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/>
      <p:bldP spid="7" grpId="0" animBg="1"/>
      <p:bldP spid="8" grpId="0" build="allAtOnce"/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Анастасия\Pictures\Viber\media-share-0-02-04-cbeb13e9e4fc32a4444153ac86b3f4e4f326540cb6255480664ce6f80c588c4a-210de60b-bc82-4bfe-bf1b-72e0ab01418c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27584" y="1844824"/>
            <a:ext cx="2753247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and compare the pictures of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Анастасия\Pictures\Viber\media-share-0-02-04-312d5e10883d560620dfa9e615f282823df601de21a5fd366724b99cea4caf59-1bb03e67-bc28-4bd7-90db-7468678ccf0e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27584" y="1844824"/>
            <a:ext cx="2754306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C:\Users\Анастасия\Pictures\Viber\media-share-0-02-04-6852db98aabc755d0e4eebd43b400bd273900bc9c55250e74abc77140280e045-a31c9627-270b-4af6-a3ea-216f0e0dac05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827584" y="1844824"/>
            <a:ext cx="2808312" cy="36724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1" name="Picture 7" descr="C:\Users\Анастасия\Pictures\Viber\media-share-0-02-04-3a0d93792aa2a22d8cfe28bd520f7c089948d2064d6d3b594da64aa9c7f381db-6af2a093-753f-4636-834c-2444f5447e2f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2267744" y="4581128"/>
            <a:ext cx="2215456" cy="1661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4644008" y="908720"/>
            <a:ext cx="374441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Nizhnevartovsk, Russia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70" name="Picture 6" descr="ÐÐ°ÑÑÐ¸Ð½ÐºÐ¸ Ð¿Ð¾ Ð·Ð°Ð¿ÑÐ¾ÑÑ Ð½Ð¸Ð¶Ð½ÐµÐ²Ð°ÑÑÐ¾Ð²ÑÐº Ð³ÑÑÐ·Ð½ÑÐ¹ Ð¼Ð¸ÐºÑÐ¾ÑÐ°Ð¹Ð¾Ð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844824"/>
            <a:ext cx="3782783" cy="2592288"/>
          </a:xfrm>
          <a:prstGeom prst="roundRect">
            <a:avLst>
              <a:gd name="adj" fmla="val 10213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268" name="Picture 4" descr="ÐÐ°ÑÑÐ¸Ð½ÐºÐ¸ Ð¿Ð¾ Ð·Ð°Ð¿ÑÐ¾ÑÑ Ð½Ð¸Ð¶Ð½ÐµÐ²Ð°ÑÑÐ¾Ð²ÑÐº Ð¼ÑÑÐ¾Ñ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499992" y="1844824"/>
            <a:ext cx="3744418" cy="2592288"/>
          </a:xfrm>
          <a:prstGeom prst="roundRect">
            <a:avLst>
              <a:gd name="adj" fmla="val 8395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1259632" y="1052736"/>
            <a:ext cx="3053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Eastbourne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The UK</a:t>
            </a: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272" name="Picture 8" descr="ÐÐ°ÑÑÐ¸Ð½ÐºÐ¸ Ð¿Ð¾ Ð·Ð°Ð¿ÑÐ¾ÑÑ Ð½Ð¸Ð¶Ð½ÐµÐ²Ð°ÑÑÐ¾Ð²ÑÐº ÑÐ»Ð¾Ð¼Ð°Ð½Ð½ÑÐ¹ Ð·Ð½Ð°Ð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1844824"/>
            <a:ext cx="3846854" cy="2592288"/>
          </a:xfrm>
          <a:prstGeom prst="roundRect">
            <a:avLst>
              <a:gd name="adj" fmla="val 11352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44" name="Picture 4" descr="ÐÐ°ÑÑÐ¸Ð½ÐºÐ¸ Ð¿Ð¾ Ð·Ð°Ð¿ÑÐ¾ÑÑ Ð½Ð¸Ð¶Ð½ÐµÐ²Ð°ÑÑÐ¾Ð²ÑÐº Ð¼ÑÑÐ¾ÑÐºÐ¸"/>
          <p:cNvPicPr>
            <a:picLocks noChangeAspect="1" noChangeArrowheads="1"/>
          </p:cNvPicPr>
          <p:nvPr/>
        </p:nvPicPr>
        <p:blipFill>
          <a:blip r:embed="rId9" cstate="print">
            <a:lum bright="10000"/>
          </a:blip>
          <a:srcRect/>
          <a:stretch>
            <a:fillRect/>
          </a:stretch>
        </p:blipFill>
        <p:spPr bwMode="auto">
          <a:xfrm>
            <a:off x="6012160" y="3933056"/>
            <a:ext cx="2592288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z="1400" smtClean="0">
                <a:solidFill>
                  <a:schemeClr val="bg1">
                    <a:lumMod val="85000"/>
                  </a:schemeClr>
                </a:solidFill>
              </a:rPr>
              <a:pPr/>
              <a:t>4</a:t>
            </a:fld>
            <a:endParaRPr lang="ru-RU" sz="140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1034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neighbourhood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neat and tidy?</a:t>
            </a: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986839"/>
              </p:ext>
            </p:extLst>
          </p:nvPr>
        </p:nvGraphicFramePr>
        <p:xfrm>
          <a:off x="251520" y="1196752"/>
          <a:ext cx="8352927" cy="353791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83102"/>
                <a:gridCol w="6833722"/>
                <a:gridCol w="936103"/>
              </a:tblGrid>
              <a:tr h="35379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Font typeface="+mj-lt"/>
                        <a:buNone/>
                      </a:pPr>
                      <a:r>
                        <a:rPr lang="ru-RU" sz="1600" b="1" kern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1.</a:t>
                      </a:r>
                      <a:endParaRPr lang="en-US" sz="1600" b="1" kern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Can you see graffiti on the buildings?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Yes</a:t>
                      </a:r>
                      <a:r>
                        <a:rPr lang="en-US" sz="1800" b="1"/>
                        <a:t>/ </a:t>
                      </a:r>
                      <a:r>
                        <a:rPr lang="ru-RU" sz="1800" b="1"/>
                        <a:t>No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</a:tr>
              <a:tr h="35379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Font typeface="+mj-lt"/>
                        <a:buNone/>
                      </a:pPr>
                      <a:r>
                        <a:rPr lang="ru-RU" sz="1600" b="1" kern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2.</a:t>
                      </a:r>
                      <a:endParaRPr lang="en-US" sz="1600" b="1" kern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Are the streets and roads full of litter?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Yes</a:t>
                      </a:r>
                      <a:r>
                        <a:rPr lang="en-US" sz="1800" b="1"/>
                        <a:t>/ </a:t>
                      </a:r>
                      <a:r>
                        <a:rPr lang="ru-RU" sz="1800" b="1"/>
                        <a:t>No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</a:tr>
              <a:tr h="35379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Font typeface="+mj-lt"/>
                        <a:buNone/>
                      </a:pPr>
                      <a:r>
                        <a:rPr lang="ru-RU" sz="1600" b="1" kern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3.</a:t>
                      </a:r>
                      <a:endParaRPr lang="en-US" sz="1600" b="1" kern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Are there parked cars on the pavements?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Yes</a:t>
                      </a:r>
                      <a:r>
                        <a:rPr lang="en-US" sz="1800" b="1"/>
                        <a:t>/ </a:t>
                      </a:r>
                      <a:r>
                        <a:rPr lang="ru-RU" sz="1800" b="1"/>
                        <a:t>No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</a:tr>
              <a:tr h="35379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Font typeface="+mj-lt"/>
                        <a:buNone/>
                      </a:pPr>
                      <a:r>
                        <a:rPr lang="ru-RU" sz="1600" b="1" kern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4.</a:t>
                      </a:r>
                      <a:endParaRPr lang="en-US" sz="1600" b="1" kern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Do you usually find chewing </a:t>
                      </a:r>
                      <a:r>
                        <a:rPr lang="en-US" sz="1800" b="1" dirty="0" smtClean="0"/>
                        <a:t>gum </a:t>
                      </a:r>
                      <a:r>
                        <a:rPr lang="en-US" sz="1800" b="1" dirty="0"/>
                        <a:t>on </a:t>
                      </a:r>
                      <a:r>
                        <a:rPr lang="en-US" sz="1800" b="1" dirty="0" smtClean="0"/>
                        <a:t>the </a:t>
                      </a:r>
                      <a:r>
                        <a:rPr lang="en-US" sz="1800" b="1" dirty="0"/>
                        <a:t>benches in the 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en-US" sz="1800" b="1" dirty="0" smtClean="0"/>
                        <a:t>parks</a:t>
                      </a:r>
                      <a:r>
                        <a:rPr lang="en-US" sz="1800" b="1" dirty="0"/>
                        <a:t>?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Yes</a:t>
                      </a:r>
                      <a:r>
                        <a:rPr lang="en-US" sz="1800" b="1"/>
                        <a:t>/ </a:t>
                      </a:r>
                      <a:r>
                        <a:rPr lang="ru-RU" sz="1800" b="1"/>
                        <a:t>No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</a:tr>
              <a:tr h="35379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Font typeface="+mj-lt"/>
                        <a:buNone/>
                      </a:pPr>
                      <a:r>
                        <a:rPr lang="ru-RU" sz="1600" b="1" kern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5.</a:t>
                      </a:r>
                      <a:endParaRPr lang="en-US" sz="1600" b="1" kern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Can you see any broken swings in the playground?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Yes</a:t>
                      </a:r>
                      <a:r>
                        <a:rPr lang="en-US" sz="1800" b="1"/>
                        <a:t>/ </a:t>
                      </a:r>
                      <a:r>
                        <a:rPr lang="ru-RU" sz="1800" b="1"/>
                        <a:t>No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</a:tr>
              <a:tr h="35379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Font typeface="+mj-lt"/>
                        <a:buNone/>
                      </a:pPr>
                      <a:r>
                        <a:rPr lang="ru-RU" sz="1600" b="1" kern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6.</a:t>
                      </a:r>
                      <a:endParaRPr lang="en-US" sz="1600" b="1" kern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Are the rubbish bins full?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Yes</a:t>
                      </a:r>
                      <a:r>
                        <a:rPr lang="en-US" sz="1800" b="1"/>
                        <a:t>/ </a:t>
                      </a:r>
                      <a:r>
                        <a:rPr lang="ru-RU" sz="1800" b="1"/>
                        <a:t>No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</a:tr>
              <a:tr h="35379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Font typeface="+mj-lt"/>
                        <a:buNone/>
                      </a:pPr>
                      <a:r>
                        <a:rPr lang="ru-RU" sz="1600" b="1" kern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7.</a:t>
                      </a:r>
                      <a:endParaRPr lang="en-US" sz="1600" b="1" kern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Are the road and street signs damaged?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Yes</a:t>
                      </a:r>
                      <a:r>
                        <a:rPr lang="en-US" sz="1800" b="1"/>
                        <a:t>/ </a:t>
                      </a:r>
                      <a:r>
                        <a:rPr lang="ru-RU" sz="1800" b="1"/>
                        <a:t>No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</a:tr>
              <a:tr h="35379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Font typeface="+mj-lt"/>
                        <a:buNone/>
                      </a:pPr>
                      <a:r>
                        <a:rPr lang="ru-RU" sz="1600" b="1" kern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8.</a:t>
                      </a:r>
                      <a:endParaRPr lang="en-US" sz="1600" b="1" kern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Are the bus stops old and </a:t>
                      </a:r>
                      <a:r>
                        <a:rPr lang="en-US" sz="1800" b="1" dirty="0" smtClean="0"/>
                        <a:t>their  </a:t>
                      </a:r>
                      <a:r>
                        <a:rPr lang="en-US" sz="1800" b="1" dirty="0"/>
                        <a:t>benches broken?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Yes</a:t>
                      </a:r>
                      <a:r>
                        <a:rPr lang="en-US" sz="1800" b="1"/>
                        <a:t>/ </a:t>
                      </a:r>
                      <a:r>
                        <a:rPr lang="ru-RU" sz="1800" b="1"/>
                        <a:t>No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</a:tr>
              <a:tr h="35379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Font typeface="+mj-lt"/>
                        <a:buNone/>
                      </a:pPr>
                      <a:r>
                        <a:rPr lang="ru-RU" sz="1600" b="1" kern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9.</a:t>
                      </a:r>
                      <a:endParaRPr lang="en-US" sz="1600" b="1" kern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Are the traffic lights out of order?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/>
                        <a:t>Yes</a:t>
                      </a:r>
                      <a:r>
                        <a:rPr lang="en-US" sz="1800" b="1" dirty="0"/>
                        <a:t>/ </a:t>
                      </a:r>
                      <a:r>
                        <a:rPr lang="ru-RU" sz="1800" b="1" dirty="0" err="1"/>
                        <a:t>No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</a:tr>
              <a:tr h="35379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Font typeface="+mj-lt"/>
                        <a:buNone/>
                      </a:pPr>
                      <a:r>
                        <a:rPr lang="ru-RU" sz="1600" b="1" kern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10.</a:t>
                      </a:r>
                      <a:endParaRPr lang="en-US" sz="1600" b="1" kern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baseline="0" dirty="0" smtClean="0"/>
                        <a:t>Does it </a:t>
                      </a:r>
                      <a:r>
                        <a:rPr lang="en-US" sz="1800" b="1" dirty="0" smtClean="0"/>
                        <a:t>smell </a:t>
                      </a:r>
                      <a:r>
                        <a:rPr lang="en-US" sz="1800" b="1" dirty="0"/>
                        <a:t>in the area?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/>
                        <a:t>Yes</a:t>
                      </a:r>
                      <a:r>
                        <a:rPr lang="en-US" sz="1800" b="1" dirty="0"/>
                        <a:t>/ </a:t>
                      </a:r>
                      <a:r>
                        <a:rPr lang="ru-RU" sz="1800" b="1" dirty="0" err="1"/>
                        <a:t>No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32240" y="6309320"/>
            <a:ext cx="2133600" cy="365125"/>
          </a:xfrm>
        </p:spPr>
        <p:txBody>
          <a:bodyPr/>
          <a:lstStyle/>
          <a:p>
            <a:fld id="{1F90D90B-F834-47AE-BBAA-A390E8CD3B3A}" type="slidenum">
              <a:rPr lang="ru-RU" sz="1400" smtClean="0">
                <a:solidFill>
                  <a:schemeClr val="bg1">
                    <a:lumMod val="85000"/>
                  </a:schemeClr>
                </a:solidFill>
              </a:rPr>
              <a:pPr/>
              <a:t>5</a:t>
            </a:fld>
            <a:endParaRPr lang="ru-RU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148" name="Picture 4" descr="ÐÐ°ÑÑÐ¸Ð½ÐºÐ¸ Ð¿Ð¾ Ð·Ð°Ð¿ÑÐ¾ÑÑ environmental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8136904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 your score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12776"/>
            <a:ext cx="4752528" cy="5112568"/>
          </a:xfrm>
        </p:spPr>
        <p:txBody>
          <a:bodyPr>
            <a:normAutofit fontScale="85000" lnSpcReduction="20000"/>
          </a:bodyPr>
          <a:lstStyle/>
          <a:p>
            <a:pPr marL="1162050" indent="-1162050">
              <a:buNone/>
            </a:pPr>
            <a:r>
              <a:rPr lang="en-US" dirty="0">
                <a:solidFill>
                  <a:srgbClr val="FFFF00"/>
                </a:solidFill>
              </a:rPr>
              <a:t>0-3 No </a:t>
            </a:r>
            <a:r>
              <a:rPr lang="en-US" dirty="0">
                <a:solidFill>
                  <a:schemeClr val="bg1"/>
                </a:solidFill>
              </a:rPr>
              <a:t>Start looking after your </a:t>
            </a:r>
            <a:r>
              <a:rPr lang="en-US" dirty="0" err="1">
                <a:solidFill>
                  <a:schemeClr val="bg1"/>
                </a:solidFill>
              </a:rPr>
              <a:t>neighbourhood</a:t>
            </a:r>
            <a:r>
              <a:rPr lang="en-US" dirty="0">
                <a:solidFill>
                  <a:schemeClr val="bg1"/>
                </a:solidFill>
              </a:rPr>
              <a:t>! After all, it is your home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  <a:endParaRPr lang="ru-RU" dirty="0" smtClean="0">
              <a:solidFill>
                <a:schemeClr val="bg1"/>
              </a:solidFill>
            </a:endParaRPr>
          </a:p>
          <a:p>
            <a:pPr marL="1162050" indent="-116205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162050" indent="-1162050">
              <a:buNone/>
            </a:pPr>
            <a:r>
              <a:rPr lang="en-US" dirty="0">
                <a:solidFill>
                  <a:srgbClr val="FFFF00"/>
                </a:solidFill>
              </a:rPr>
              <a:t>4-5 No </a:t>
            </a:r>
            <a:r>
              <a:rPr lang="en-US" dirty="0">
                <a:solidFill>
                  <a:schemeClr val="bg1"/>
                </a:solidFill>
              </a:rPr>
              <a:t>You are on the right track. With a bit more work, your </a:t>
            </a:r>
            <a:r>
              <a:rPr lang="en-US" dirty="0" err="1">
                <a:solidFill>
                  <a:schemeClr val="bg1"/>
                </a:solidFill>
              </a:rPr>
              <a:t>neighbourhood</a:t>
            </a:r>
            <a:r>
              <a:rPr lang="en-US" dirty="0">
                <a:solidFill>
                  <a:schemeClr val="bg1"/>
                </a:solidFill>
              </a:rPr>
              <a:t> is going to look much better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  <a:endParaRPr lang="ru-RU" dirty="0" smtClean="0">
              <a:solidFill>
                <a:schemeClr val="bg1"/>
              </a:solidFill>
            </a:endParaRPr>
          </a:p>
          <a:p>
            <a:pPr marL="1162050" indent="-116205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162050" indent="-1162050">
              <a:buNone/>
            </a:pPr>
            <a:r>
              <a:rPr lang="en-US" dirty="0">
                <a:solidFill>
                  <a:srgbClr val="FFFF00"/>
                </a:solidFill>
              </a:rPr>
              <a:t>6-7 No </a:t>
            </a:r>
            <a:r>
              <a:rPr lang="en-US" dirty="0">
                <a:solidFill>
                  <a:schemeClr val="bg1"/>
                </a:solidFill>
              </a:rPr>
              <a:t>You have a </a:t>
            </a:r>
            <a:r>
              <a:rPr lang="en-US" dirty="0" smtClean="0">
                <a:solidFill>
                  <a:schemeClr val="bg1"/>
                </a:solidFill>
              </a:rPr>
              <a:t>very </a:t>
            </a:r>
            <a:r>
              <a:rPr lang="en-US" dirty="0">
                <a:solidFill>
                  <a:schemeClr val="bg1"/>
                </a:solidFill>
              </a:rPr>
              <a:t>neat and tidy </a:t>
            </a:r>
            <a:r>
              <a:rPr lang="en-US" dirty="0" err="1">
                <a:solidFill>
                  <a:schemeClr val="bg1"/>
                </a:solidFill>
              </a:rPr>
              <a:t>neighbourhood</a:t>
            </a:r>
            <a:r>
              <a:rPr lang="en-US" dirty="0">
                <a:solidFill>
                  <a:schemeClr val="bg1"/>
                </a:solidFill>
              </a:rPr>
              <a:t>! Well done!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8" name="Picture 4" descr="ÐÐ°ÑÑÐ¸Ð½ÐºÐ¸ Ð¿Ð¾ Ð·Ð°Ð¿ÑÐ¾ÑÑ png clea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84784"/>
            <a:ext cx="3373869" cy="504056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z="1400" smtClean="0">
                <a:solidFill>
                  <a:schemeClr val="bg1">
                    <a:lumMod val="85000"/>
                  </a:schemeClr>
                </a:solidFill>
              </a:rPr>
              <a:pPr/>
              <a:t>6</a:t>
            </a:fld>
            <a:endParaRPr lang="ru-RU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3610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ru-RU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z="1400" smtClean="0">
                <a:solidFill>
                  <a:schemeClr val="bg1">
                    <a:lumMod val="85000"/>
                  </a:schemeClr>
                </a:solidFill>
              </a:rPr>
              <a:pPr/>
              <a:t>7</a:t>
            </a:fld>
            <a:endParaRPr lang="ru-RU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19989166"/>
              </p:ext>
            </p:extLst>
          </p:nvPr>
        </p:nvGraphicFramePr>
        <p:xfrm>
          <a:off x="1043608" y="1424397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ÐÐ°ÑÑÐ¸Ð½ÐºÐ¸ Ð¿Ð¾ Ð·Ð°Ð¿ÑÐ¾ÑÑ environmental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118795"/>
            <a:ext cx="7848872" cy="2739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07EAED-F737-4BA9-B870-B9652AFB6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207EAED-F737-4BA9-B870-B9652AFB6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3D5142-0C37-4A72-9E1C-FAC8275F1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A33D5142-0C37-4A72-9E1C-FAC8275F1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3673B6-8156-4728-B11B-34C7C4EBB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4D3673B6-8156-4728-B11B-34C7C4EBB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60C723-D3D8-4786-900D-230932C6A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0360C723-D3D8-4786-900D-230932C6A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49B056-7606-472F-9F4D-AFDD9E413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D849B056-7606-472F-9F4D-AFDD9E413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B52E71-C0A6-460E-8DC3-66D1234A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A9B52E71-C0A6-460E-8DC3-66D1234A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ÐÐ°ÑÑÐ¸Ð½ÐºÐ¸ Ð¿Ð¾ Ð·Ð°Ð¿ÑÐ¾ÑÑ png podcast"/>
          <p:cNvPicPr>
            <a:picLocks noChangeAspect="1" noChangeArrowheads="1"/>
          </p:cNvPicPr>
          <p:nvPr/>
        </p:nvPicPr>
        <p:blipFill>
          <a:blip r:embed="rId2" cstate="print"/>
          <a:srcRect l="22297" r="25675"/>
          <a:stretch>
            <a:fillRect/>
          </a:stretch>
        </p:blipFill>
        <p:spPr bwMode="auto">
          <a:xfrm rot="1078179">
            <a:off x="6236552" y="2275482"/>
            <a:ext cx="2217457" cy="22720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we make the area cleaner? 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rot="20980550">
            <a:off x="1016920" y="5324285"/>
            <a:ext cx="2736304" cy="75294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leaflet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a poster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3037">
            <a:off x="834399" y="2119546"/>
            <a:ext cx="2203734" cy="3117572"/>
          </a:xfrm>
          <a:prstGeom prst="rect">
            <a:avLst/>
          </a:prstGeom>
          <a:noFill/>
        </p:spPr>
      </p:pic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420888"/>
            <a:ext cx="4058975" cy="4141812"/>
          </a:xfrm>
          <a:prstGeom prst="rect">
            <a:avLst/>
          </a:prstGeom>
          <a:noFill/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3059832" y="1340768"/>
            <a:ext cx="3312368" cy="752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Make an article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for a local magazine or a newspaper</a:t>
            </a:r>
            <a:endParaRPr kumimoji="0" lang="ru-RU" sz="2800" b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 rot="1026158">
            <a:off x="5712850" y="4608869"/>
            <a:ext cx="2260721" cy="752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Make a podcast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z="1400" smtClean="0">
                <a:solidFill>
                  <a:schemeClr val="bg1">
                    <a:lumMod val="85000"/>
                  </a:schemeClr>
                </a:solidFill>
              </a:rPr>
              <a:pPr/>
              <a:t>8</a:t>
            </a:fld>
            <a:endParaRPr lang="ru-RU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5976664" cy="994122"/>
          </a:xfrm>
        </p:spPr>
        <p:txBody>
          <a:bodyPr>
            <a:normAutofit/>
          </a:bodyPr>
          <a:lstStyle/>
          <a:p>
            <a:pPr algn="l"/>
            <a:r>
              <a:rPr lang="de-D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PLAN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363272" cy="468052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725488" indent="-536575">
              <a:spcBef>
                <a:spcPts val="12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the text to make neighborhood rules.</a:t>
            </a:r>
          </a:p>
          <a:p>
            <a:pPr marL="725488" indent="-536575">
              <a:buFont typeface="+mj-lt"/>
              <a:buAutoNum type="arabicPeriod"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the necessary sentences.</a:t>
            </a:r>
          </a:p>
          <a:p>
            <a:pPr marL="725488" indent="-536575">
              <a:buFont typeface="+mj-lt"/>
              <a:buAutoNum type="arabicPeriod"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 the sentences using modal verbs.</a:t>
            </a:r>
          </a:p>
          <a:p>
            <a:pPr marL="725488" indent="-536575">
              <a:buFont typeface="+mj-lt"/>
              <a:buAutoNum type="arabicPeriod"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your text according to the rubric. </a:t>
            </a:r>
          </a:p>
          <a:p>
            <a:pPr marL="725488" indent="-536575">
              <a:buFont typeface="+mj-lt"/>
              <a:buAutoNum type="arabicPeriod"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the role for the podcast.</a:t>
            </a:r>
          </a:p>
          <a:p>
            <a:pPr marL="725488" indent="-536575">
              <a:buFont typeface="+mj-lt"/>
              <a:buAutoNum type="arabicPeriod"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pronunciation.</a:t>
            </a:r>
          </a:p>
          <a:p>
            <a:pPr marL="725488" indent="-536575">
              <a:buFont typeface="+mj-lt"/>
              <a:buAutoNum type="arabicPeriod"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 the podcast.</a:t>
            </a:r>
          </a:p>
          <a:p>
            <a:pPr marL="725488" indent="-536575">
              <a:buFont typeface="+mj-lt"/>
              <a:buAutoNum type="arabicPeriod"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the result.</a:t>
            </a:r>
          </a:p>
          <a:p>
            <a:pPr marL="725488" indent="-536575">
              <a:buFont typeface="+mj-lt"/>
              <a:buAutoNum type="arabicPeriod"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 the work of other groups according to the criteria.</a:t>
            </a:r>
          </a:p>
          <a:p>
            <a:pPr marL="725488" indent="-536575">
              <a:buFont typeface="+mj-lt"/>
              <a:buAutoNum type="arabicPeriod"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 your own group activities.</a:t>
            </a:r>
          </a:p>
          <a:p>
            <a:pPr>
              <a:buNone/>
            </a:pPr>
            <a:endParaRPr lang="ru-RU" sz="2200" dirty="0"/>
          </a:p>
        </p:txBody>
      </p:sp>
      <p:pic>
        <p:nvPicPr>
          <p:cNvPr id="4104" name="Picture 8" descr="ÐÐ°ÑÑÐ¸Ð½ÐºÐ¸ Ð¿Ð¾ Ð·Ð°Ð¿ÑÐ¾ÑÑ environmental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13480">
            <a:off x="6416250" y="178772"/>
            <a:ext cx="2626608" cy="2431443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D90B-F834-47AE-BBAA-A390E8CD3B3A}" type="slidenum">
              <a:rPr lang="ru-RU" sz="1400" smtClean="0">
                <a:solidFill>
                  <a:schemeClr val="bg1">
                    <a:lumMod val="85000"/>
                  </a:schemeClr>
                </a:solidFill>
              </a:rPr>
              <a:pPr/>
              <a:t>9</a:t>
            </a:fld>
            <a:endParaRPr lang="ru-RU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832</Words>
  <Application>Microsoft Office PowerPoint</Application>
  <PresentationFormat>Экран (4:3)</PresentationFormat>
  <Paragraphs>164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Module 8  “Across the curriculum.  Social Sciences”  Project Lesson</vt:lpstr>
      <vt:lpstr>Презентация PowerPoint</vt:lpstr>
      <vt:lpstr>Let’s make up 3 groups:</vt:lpstr>
      <vt:lpstr>Look and compare the pictures of</vt:lpstr>
      <vt:lpstr>Is your neighbourhood neat and tidy?</vt:lpstr>
      <vt:lpstr>Count your score</vt:lpstr>
      <vt:lpstr>3 project questions</vt:lpstr>
      <vt:lpstr>How can we make the area cleaner? </vt:lpstr>
      <vt:lpstr>PROJECT PLAN</vt:lpstr>
      <vt:lpstr>PODCAST INSTRUCTION</vt:lpstr>
      <vt:lpstr>РУБРИКА ОЦЕНИВАНИЯ ПОДКАСТА</vt:lpstr>
      <vt:lpstr>Презентация PowerPoint</vt:lpstr>
      <vt:lpstr>REFLECTION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want to live in  a beautiful country?</dc:title>
  <dc:creator>Анастасия</dc:creator>
  <cp:lastModifiedBy>Нэлли</cp:lastModifiedBy>
  <cp:revision>52</cp:revision>
  <dcterms:created xsi:type="dcterms:W3CDTF">2019-03-17T20:44:20Z</dcterms:created>
  <dcterms:modified xsi:type="dcterms:W3CDTF">2019-05-31T05:30:31Z</dcterms:modified>
</cp:coreProperties>
</file>