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5"/>
  </p:notesMasterIdLst>
  <p:sldIdLst>
    <p:sldId id="260" r:id="rId3"/>
    <p:sldId id="264" r:id="rId4"/>
    <p:sldId id="257" r:id="rId5"/>
    <p:sldId id="263" r:id="rId6"/>
    <p:sldId id="269" r:id="rId7"/>
    <p:sldId id="285" r:id="rId8"/>
    <p:sldId id="268" r:id="rId9"/>
    <p:sldId id="266" r:id="rId10"/>
    <p:sldId id="271" r:id="rId11"/>
    <p:sldId id="284" r:id="rId12"/>
    <p:sldId id="273" r:id="rId13"/>
    <p:sldId id="272" r:id="rId14"/>
    <p:sldId id="288" r:id="rId15"/>
    <p:sldId id="270" r:id="rId16"/>
    <p:sldId id="291" r:id="rId17"/>
    <p:sldId id="274" r:id="rId18"/>
    <p:sldId id="286" r:id="rId19"/>
    <p:sldId id="267" r:id="rId20"/>
    <p:sldId id="290" r:id="rId21"/>
    <p:sldId id="277" r:id="rId22"/>
    <p:sldId id="276" r:id="rId23"/>
    <p:sldId id="278" r:id="rId24"/>
    <p:sldId id="279" r:id="rId25"/>
    <p:sldId id="280" r:id="rId26"/>
    <p:sldId id="281" r:id="rId27"/>
    <p:sldId id="282" r:id="rId28"/>
    <p:sldId id="262" r:id="rId29"/>
    <p:sldId id="289" r:id="rId30"/>
    <p:sldId id="259" r:id="rId31"/>
    <p:sldId id="283" r:id="rId32"/>
    <p:sldId id="261" r:id="rId33"/>
    <p:sldId id="292" r:id="rId34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715ADE8-99D0-4C13-8C9D-27BAD18B710E}">
          <p14:sldIdLst>
            <p14:sldId id="260"/>
            <p14:sldId id="264"/>
            <p14:sldId id="257"/>
            <p14:sldId id="263"/>
            <p14:sldId id="269"/>
            <p14:sldId id="285"/>
            <p14:sldId id="268"/>
            <p14:sldId id="266"/>
            <p14:sldId id="271"/>
            <p14:sldId id="284"/>
            <p14:sldId id="273"/>
            <p14:sldId id="272"/>
            <p14:sldId id="288"/>
            <p14:sldId id="270"/>
            <p14:sldId id="291"/>
            <p14:sldId id="274"/>
            <p14:sldId id="286"/>
            <p14:sldId id="267"/>
            <p14:sldId id="290"/>
            <p14:sldId id="277"/>
            <p14:sldId id="276"/>
            <p14:sldId id="278"/>
            <p14:sldId id="279"/>
            <p14:sldId id="280"/>
            <p14:sldId id="281"/>
            <p14:sldId id="282"/>
            <p14:sldId id="262"/>
            <p14:sldId id="289"/>
            <p14:sldId id="259"/>
            <p14:sldId id="283"/>
            <p14:sldId id="261"/>
            <p14:sldId id="292"/>
          </p14:sldIdLst>
        </p14:section>
        <p14:section name="Раздел без заголовка" id="{0E550B2B-1AAE-4D04-A611-C856C0CB3F29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2" y="1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FB705C-9374-402C-A05A-3994D602A4D4}" type="doc">
      <dgm:prSet loTypeId="urn:microsoft.com/office/officeart/2005/8/layout/pyramid1" loCatId="pyramid" qsTypeId="urn:microsoft.com/office/officeart/2005/8/quickstyle/simple3" qsCatId="simple" csTypeId="urn:microsoft.com/office/officeart/2005/8/colors/accent1_2" csCatId="accent1" phldr="1"/>
      <dgm:spPr/>
    </dgm:pt>
    <dgm:pt modelId="{0449B2F5-67C8-477F-987B-CD9AE4EDE956}">
      <dgm:prSet phldrT="[Text]" custT="1"/>
      <dgm:spPr>
        <a:scene3d>
          <a:camera prst="orthographicFront"/>
          <a:lightRig rig="flat" dir="t"/>
        </a:scene3d>
        <a:sp3d>
          <a:bevelT/>
        </a:sp3d>
      </dgm:spPr>
      <dgm:t>
        <a:bodyPr/>
        <a:lstStyle/>
        <a:p>
          <a:r>
            <a:rPr lang="en-US" sz="1500" dirty="0" smtClean="0"/>
            <a:t> </a:t>
          </a:r>
          <a:r>
            <a:rPr lang="ru-RU" sz="1800" b="1" dirty="0" smtClean="0">
              <a:solidFill>
                <a:srgbClr val="002060"/>
              </a:solidFill>
            </a:rPr>
            <a:t>творчество</a:t>
          </a:r>
          <a:endParaRPr lang="en-US" sz="1800" b="1" dirty="0">
            <a:solidFill>
              <a:srgbClr val="002060"/>
            </a:solidFill>
          </a:endParaRPr>
        </a:p>
      </dgm:t>
    </dgm:pt>
    <dgm:pt modelId="{3E05F460-473F-4061-B6D5-139FB333FE3A}" type="parTrans" cxnId="{DE248000-EB89-4E64-9DBA-37AABEDE89D7}">
      <dgm:prSet/>
      <dgm:spPr/>
      <dgm:t>
        <a:bodyPr/>
        <a:lstStyle/>
        <a:p>
          <a:endParaRPr lang="en-US"/>
        </a:p>
      </dgm:t>
    </dgm:pt>
    <dgm:pt modelId="{EAF99A59-7DA7-4440-8703-BF4259F72A27}" type="sibTrans" cxnId="{DE248000-EB89-4E64-9DBA-37AABEDE89D7}">
      <dgm:prSet/>
      <dgm:spPr/>
      <dgm:t>
        <a:bodyPr/>
        <a:lstStyle/>
        <a:p>
          <a:endParaRPr lang="en-US"/>
        </a:p>
      </dgm:t>
    </dgm:pt>
    <dgm:pt modelId="{0DFCC399-3A35-4F1C-8D95-85A578C9564F}">
      <dgm:prSet phldrT="[Text]" custT="1"/>
      <dgm:spPr>
        <a:scene3d>
          <a:camera prst="orthographicFront"/>
          <a:lightRig rig="flat" dir="t"/>
        </a:scene3d>
        <a:sp3d>
          <a:bevelT/>
        </a:sp3d>
      </dgm:spPr>
      <dgm:t>
        <a:bodyPr/>
        <a:lstStyle/>
        <a:p>
          <a:r>
            <a:rPr lang="en-US" sz="1500" b="1" dirty="0" smtClean="0">
              <a:solidFill>
                <a:srgbClr val="002060"/>
              </a:solidFill>
            </a:rPr>
            <a:t> </a:t>
          </a:r>
          <a:r>
            <a:rPr lang="ru-RU" sz="2400" b="1" dirty="0" smtClean="0">
              <a:solidFill>
                <a:srgbClr val="002060"/>
              </a:solidFill>
            </a:rPr>
            <a:t>анализ</a:t>
          </a:r>
          <a:endParaRPr lang="en-US" sz="2400" b="1" dirty="0">
            <a:solidFill>
              <a:srgbClr val="002060"/>
            </a:solidFill>
          </a:endParaRPr>
        </a:p>
      </dgm:t>
    </dgm:pt>
    <dgm:pt modelId="{1B608069-1F7D-4663-9E30-F7A31F36052D}" type="parTrans" cxnId="{0CE991C1-6C82-493E-AB23-60A1E8DE2132}">
      <dgm:prSet/>
      <dgm:spPr/>
      <dgm:t>
        <a:bodyPr/>
        <a:lstStyle/>
        <a:p>
          <a:endParaRPr lang="en-US"/>
        </a:p>
      </dgm:t>
    </dgm:pt>
    <dgm:pt modelId="{21AA680C-E4D3-42C7-B3C9-D9BB4673B120}" type="sibTrans" cxnId="{0CE991C1-6C82-493E-AB23-60A1E8DE2132}">
      <dgm:prSet/>
      <dgm:spPr/>
      <dgm:t>
        <a:bodyPr/>
        <a:lstStyle/>
        <a:p>
          <a:endParaRPr lang="en-US"/>
        </a:p>
      </dgm:t>
    </dgm:pt>
    <dgm:pt modelId="{481ACFC3-5CD5-4B49-A2CD-2ABB163A8297}">
      <dgm:prSet phldrT="[Text]" custT="1"/>
      <dgm:spPr>
        <a:scene3d>
          <a:camera prst="orthographicFront"/>
          <a:lightRig rig="flat" dir="t"/>
        </a:scene3d>
        <a:sp3d>
          <a:bevelT/>
        </a:sp3d>
      </dgm:spPr>
      <dgm:t>
        <a:bodyPr/>
        <a:lstStyle/>
        <a:p>
          <a:r>
            <a:rPr lang="en-US" sz="1500" dirty="0" smtClean="0"/>
            <a:t> </a:t>
          </a:r>
          <a:r>
            <a:rPr lang="ru-RU" sz="2400" b="1" dirty="0" smtClean="0">
              <a:solidFill>
                <a:schemeClr val="accent2">
                  <a:lumMod val="75000"/>
                </a:schemeClr>
              </a:solidFill>
            </a:rPr>
            <a:t>применение</a:t>
          </a:r>
          <a:endParaRPr lang="en-US" sz="2400" b="1" dirty="0">
            <a:solidFill>
              <a:schemeClr val="accent2">
                <a:lumMod val="75000"/>
              </a:schemeClr>
            </a:solidFill>
          </a:endParaRPr>
        </a:p>
      </dgm:t>
    </dgm:pt>
    <dgm:pt modelId="{4955F0B8-2E4D-462F-8D8D-4CEE1D605E4D}" type="parTrans" cxnId="{FD7441DA-6D80-435F-B771-11742299CD61}">
      <dgm:prSet/>
      <dgm:spPr/>
      <dgm:t>
        <a:bodyPr/>
        <a:lstStyle/>
        <a:p>
          <a:endParaRPr lang="en-US"/>
        </a:p>
      </dgm:t>
    </dgm:pt>
    <dgm:pt modelId="{31D9636D-AA0B-4B51-88FB-E40A27D5856B}" type="sibTrans" cxnId="{FD7441DA-6D80-435F-B771-11742299CD61}">
      <dgm:prSet/>
      <dgm:spPr/>
      <dgm:t>
        <a:bodyPr/>
        <a:lstStyle/>
        <a:p>
          <a:endParaRPr lang="en-US"/>
        </a:p>
      </dgm:t>
    </dgm:pt>
    <dgm:pt modelId="{DD8A279B-A6CA-4355-B49E-BE0840F67962}">
      <dgm:prSet custT="1"/>
      <dgm:spPr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sz="1500" b="1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ru-RU" sz="2800" b="1" dirty="0" smtClean="0">
              <a:solidFill>
                <a:schemeClr val="accent2">
                  <a:lumMod val="75000"/>
                </a:schemeClr>
              </a:solidFill>
            </a:rPr>
            <a:t>понимание</a:t>
          </a:r>
          <a:endParaRPr lang="en-US" sz="2800" b="1" dirty="0">
            <a:solidFill>
              <a:schemeClr val="accent2">
                <a:lumMod val="75000"/>
              </a:schemeClr>
            </a:solidFill>
          </a:endParaRPr>
        </a:p>
      </dgm:t>
    </dgm:pt>
    <dgm:pt modelId="{5DB99083-0330-4DCA-80CF-030E676DD6BC}" type="parTrans" cxnId="{DADC4759-E1DB-4C25-A08F-97159DA331FA}">
      <dgm:prSet/>
      <dgm:spPr/>
      <dgm:t>
        <a:bodyPr/>
        <a:lstStyle/>
        <a:p>
          <a:endParaRPr lang="en-US"/>
        </a:p>
      </dgm:t>
    </dgm:pt>
    <dgm:pt modelId="{D07FE8CD-D301-4B1F-996C-7D67458C1728}" type="sibTrans" cxnId="{DADC4759-E1DB-4C25-A08F-97159DA331FA}">
      <dgm:prSet/>
      <dgm:spPr/>
      <dgm:t>
        <a:bodyPr/>
        <a:lstStyle/>
        <a:p>
          <a:endParaRPr lang="en-US"/>
        </a:p>
      </dgm:t>
    </dgm:pt>
    <dgm:pt modelId="{4D2A0A95-5363-42A6-AF15-A9CF5914428B}">
      <dgm:prSet custT="1"/>
      <dgm:spPr>
        <a:scene3d>
          <a:camera prst="orthographicFront"/>
          <a:lightRig rig="flat" dir="t"/>
        </a:scene3d>
        <a:sp3d>
          <a:bevelT/>
        </a:sp3d>
      </dgm:spPr>
      <dgm:t>
        <a:bodyPr/>
        <a:lstStyle/>
        <a:p>
          <a:r>
            <a:rPr lang="en-US" sz="1500" b="1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ru-RU" sz="2800" b="1" dirty="0" smtClean="0">
              <a:solidFill>
                <a:schemeClr val="accent2">
                  <a:lumMod val="75000"/>
                </a:schemeClr>
              </a:solidFill>
            </a:rPr>
            <a:t>знание</a:t>
          </a:r>
          <a:endParaRPr lang="en-US" sz="2800" b="1" dirty="0">
            <a:solidFill>
              <a:schemeClr val="accent2">
                <a:lumMod val="75000"/>
              </a:schemeClr>
            </a:solidFill>
          </a:endParaRPr>
        </a:p>
      </dgm:t>
    </dgm:pt>
    <dgm:pt modelId="{796D0FC7-79F6-479C-9703-AD09AA5DFB5F}" type="parTrans" cxnId="{0F94DA92-ABEF-4FED-8424-1950CE64C50B}">
      <dgm:prSet/>
      <dgm:spPr/>
      <dgm:t>
        <a:bodyPr/>
        <a:lstStyle/>
        <a:p>
          <a:endParaRPr lang="en-US"/>
        </a:p>
      </dgm:t>
    </dgm:pt>
    <dgm:pt modelId="{2C26AD9F-09DD-413C-AB05-6AF984A8D8AE}" type="sibTrans" cxnId="{0F94DA92-ABEF-4FED-8424-1950CE64C50B}">
      <dgm:prSet/>
      <dgm:spPr/>
      <dgm:t>
        <a:bodyPr/>
        <a:lstStyle/>
        <a:p>
          <a:endParaRPr lang="en-US"/>
        </a:p>
      </dgm:t>
    </dgm:pt>
    <dgm:pt modelId="{432DB1A7-E32F-4E74-834F-2315D092D23E}">
      <dgm:prSet custT="1"/>
      <dgm:spPr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sz="1500" b="1" dirty="0" smtClean="0">
              <a:solidFill>
                <a:srgbClr val="002060"/>
              </a:solidFill>
            </a:rPr>
            <a:t> </a:t>
          </a:r>
          <a:r>
            <a:rPr lang="ru-RU" sz="2400" b="1" dirty="0" smtClean="0">
              <a:solidFill>
                <a:srgbClr val="002060"/>
              </a:solidFill>
            </a:rPr>
            <a:t>оценка</a:t>
          </a:r>
          <a:endParaRPr lang="en-US" sz="2400" b="1" dirty="0">
            <a:solidFill>
              <a:srgbClr val="002060"/>
            </a:solidFill>
          </a:endParaRPr>
        </a:p>
      </dgm:t>
    </dgm:pt>
    <dgm:pt modelId="{07B7DE1C-2948-4F6F-8893-70665FAB5E97}" type="parTrans" cxnId="{06EBD5E0-366E-4A44-9469-D3BBF6C58157}">
      <dgm:prSet/>
      <dgm:spPr/>
      <dgm:t>
        <a:bodyPr/>
        <a:lstStyle/>
        <a:p>
          <a:endParaRPr lang="en-US"/>
        </a:p>
      </dgm:t>
    </dgm:pt>
    <dgm:pt modelId="{A4BAD384-B171-4BB4-BC6F-4ADA26F70AC1}" type="sibTrans" cxnId="{06EBD5E0-366E-4A44-9469-D3BBF6C58157}">
      <dgm:prSet/>
      <dgm:spPr/>
      <dgm:t>
        <a:bodyPr/>
        <a:lstStyle/>
        <a:p>
          <a:endParaRPr lang="en-US"/>
        </a:p>
      </dgm:t>
    </dgm:pt>
    <dgm:pt modelId="{8D07877E-79DC-41B7-9D3F-A5FF5B7FD924}" type="pres">
      <dgm:prSet presAssocID="{01FB705C-9374-402C-A05A-3994D602A4D4}" presName="Name0" presStyleCnt="0">
        <dgm:presLayoutVars>
          <dgm:dir/>
          <dgm:animLvl val="lvl"/>
          <dgm:resizeHandles val="exact"/>
        </dgm:presLayoutVars>
      </dgm:prSet>
      <dgm:spPr/>
    </dgm:pt>
    <dgm:pt modelId="{2E7F9208-6278-4BCF-9302-588261673E14}" type="pres">
      <dgm:prSet presAssocID="{0449B2F5-67C8-477F-987B-CD9AE4EDE956}" presName="Name8" presStyleCnt="0"/>
      <dgm:spPr/>
    </dgm:pt>
    <dgm:pt modelId="{9F2C1071-4E5F-4C25-8650-2B2844E2C676}" type="pres">
      <dgm:prSet presAssocID="{0449B2F5-67C8-477F-987B-CD9AE4EDE956}" presName="level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39D3C0-44E9-48AA-88D4-F2A45B521214}" type="pres">
      <dgm:prSet presAssocID="{0449B2F5-67C8-477F-987B-CD9AE4EDE95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D8AD5B-04AC-4D94-9C33-B4B75460F92B}" type="pres">
      <dgm:prSet presAssocID="{432DB1A7-E32F-4E74-834F-2315D092D23E}" presName="Name8" presStyleCnt="0"/>
      <dgm:spPr/>
    </dgm:pt>
    <dgm:pt modelId="{ED4A0C73-14DE-4310-AF41-B27636C42E37}" type="pres">
      <dgm:prSet presAssocID="{432DB1A7-E32F-4E74-834F-2315D092D23E}" presName="level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24CE6C-7107-4C99-8E62-A207004B06EC}" type="pres">
      <dgm:prSet presAssocID="{432DB1A7-E32F-4E74-834F-2315D092D23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69D35F-19EA-440E-A60B-22F04F979293}" type="pres">
      <dgm:prSet presAssocID="{0DFCC399-3A35-4F1C-8D95-85A578C9564F}" presName="Name8" presStyleCnt="0"/>
      <dgm:spPr/>
    </dgm:pt>
    <dgm:pt modelId="{D12C3911-09C7-46E2-ABA9-24BFC8154764}" type="pres">
      <dgm:prSet presAssocID="{0DFCC399-3A35-4F1C-8D95-85A578C9564F}" presName="level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C5EBF1-EDFF-4FC0-8B40-BDB9C2977A52}" type="pres">
      <dgm:prSet presAssocID="{0DFCC399-3A35-4F1C-8D95-85A578C9564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D7EB96-29CE-47B6-BEF8-24BE44D54642}" type="pres">
      <dgm:prSet presAssocID="{481ACFC3-5CD5-4B49-A2CD-2ABB163A8297}" presName="Name8" presStyleCnt="0"/>
      <dgm:spPr/>
    </dgm:pt>
    <dgm:pt modelId="{D4D4CD23-674A-40C7-952A-C3E253020351}" type="pres">
      <dgm:prSet presAssocID="{481ACFC3-5CD5-4B49-A2CD-2ABB163A8297}" presName="level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DDCDA0-D17B-44F2-AEE3-5A299E2F35B1}" type="pres">
      <dgm:prSet presAssocID="{481ACFC3-5CD5-4B49-A2CD-2ABB163A829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69F310-C43B-4BAE-B704-AF8D597B9CD3}" type="pres">
      <dgm:prSet presAssocID="{DD8A279B-A6CA-4355-B49E-BE0840F67962}" presName="Name8" presStyleCnt="0"/>
      <dgm:spPr/>
    </dgm:pt>
    <dgm:pt modelId="{407CA089-AEF6-4137-AD42-6C62E8738DE1}" type="pres">
      <dgm:prSet presAssocID="{DD8A279B-A6CA-4355-B49E-BE0840F67962}" presName="level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A55F0F-29C3-44FD-97A4-CE4AAE33467F}" type="pres">
      <dgm:prSet presAssocID="{DD8A279B-A6CA-4355-B49E-BE0840F6796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00E2C8-E444-4C25-AED7-42D148489835}" type="pres">
      <dgm:prSet presAssocID="{4D2A0A95-5363-42A6-AF15-A9CF5914428B}" presName="Name8" presStyleCnt="0"/>
      <dgm:spPr/>
    </dgm:pt>
    <dgm:pt modelId="{03677428-8F0C-4342-9B45-5F00F717651B}" type="pres">
      <dgm:prSet presAssocID="{4D2A0A95-5363-42A6-AF15-A9CF5914428B}" presName="level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B35717-3B5B-4047-B1DF-E0BD6E971F4C}" type="pres">
      <dgm:prSet presAssocID="{4D2A0A95-5363-42A6-AF15-A9CF5914428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EBD5E0-366E-4A44-9469-D3BBF6C58157}" srcId="{01FB705C-9374-402C-A05A-3994D602A4D4}" destId="{432DB1A7-E32F-4E74-834F-2315D092D23E}" srcOrd="1" destOrd="0" parTransId="{07B7DE1C-2948-4F6F-8893-70665FAB5E97}" sibTransId="{A4BAD384-B171-4BB4-BC6F-4ADA26F70AC1}"/>
    <dgm:cxn modelId="{DE248000-EB89-4E64-9DBA-37AABEDE89D7}" srcId="{01FB705C-9374-402C-A05A-3994D602A4D4}" destId="{0449B2F5-67C8-477F-987B-CD9AE4EDE956}" srcOrd="0" destOrd="0" parTransId="{3E05F460-473F-4061-B6D5-139FB333FE3A}" sibTransId="{EAF99A59-7DA7-4440-8703-BF4259F72A27}"/>
    <dgm:cxn modelId="{60D3F54A-2B4A-4508-9717-E287FC2595EA}" type="presOf" srcId="{4D2A0A95-5363-42A6-AF15-A9CF5914428B}" destId="{03677428-8F0C-4342-9B45-5F00F717651B}" srcOrd="0" destOrd="0" presId="urn:microsoft.com/office/officeart/2005/8/layout/pyramid1"/>
    <dgm:cxn modelId="{131CBBF7-8F39-4BA9-9B3F-8DFEC1A494A0}" type="presOf" srcId="{432DB1A7-E32F-4E74-834F-2315D092D23E}" destId="{0A24CE6C-7107-4C99-8E62-A207004B06EC}" srcOrd="1" destOrd="0" presId="urn:microsoft.com/office/officeart/2005/8/layout/pyramid1"/>
    <dgm:cxn modelId="{9465B372-8C25-42F6-8C5D-094304056D90}" type="presOf" srcId="{481ACFC3-5CD5-4B49-A2CD-2ABB163A8297}" destId="{D4D4CD23-674A-40C7-952A-C3E253020351}" srcOrd="0" destOrd="0" presId="urn:microsoft.com/office/officeart/2005/8/layout/pyramid1"/>
    <dgm:cxn modelId="{0CE991C1-6C82-493E-AB23-60A1E8DE2132}" srcId="{01FB705C-9374-402C-A05A-3994D602A4D4}" destId="{0DFCC399-3A35-4F1C-8D95-85A578C9564F}" srcOrd="2" destOrd="0" parTransId="{1B608069-1F7D-4663-9E30-F7A31F36052D}" sibTransId="{21AA680C-E4D3-42C7-B3C9-D9BB4673B120}"/>
    <dgm:cxn modelId="{0F94DA92-ABEF-4FED-8424-1950CE64C50B}" srcId="{01FB705C-9374-402C-A05A-3994D602A4D4}" destId="{4D2A0A95-5363-42A6-AF15-A9CF5914428B}" srcOrd="5" destOrd="0" parTransId="{796D0FC7-79F6-479C-9703-AD09AA5DFB5F}" sibTransId="{2C26AD9F-09DD-413C-AB05-6AF984A8D8AE}"/>
    <dgm:cxn modelId="{318F1CE8-1A20-4B49-9DCD-9902CBF48500}" type="presOf" srcId="{0449B2F5-67C8-477F-987B-CD9AE4EDE956}" destId="{9F2C1071-4E5F-4C25-8650-2B2844E2C676}" srcOrd="0" destOrd="0" presId="urn:microsoft.com/office/officeart/2005/8/layout/pyramid1"/>
    <dgm:cxn modelId="{B6EC3D2C-1614-4B2A-9A6E-F8401068AE91}" type="presOf" srcId="{0DFCC399-3A35-4F1C-8D95-85A578C9564F}" destId="{05C5EBF1-EDFF-4FC0-8B40-BDB9C2977A52}" srcOrd="1" destOrd="0" presId="urn:microsoft.com/office/officeart/2005/8/layout/pyramid1"/>
    <dgm:cxn modelId="{5CDDEAF7-570F-4A16-ABD9-E727F61D6AB0}" type="presOf" srcId="{0449B2F5-67C8-477F-987B-CD9AE4EDE956}" destId="{C439D3C0-44E9-48AA-88D4-F2A45B521214}" srcOrd="1" destOrd="0" presId="urn:microsoft.com/office/officeart/2005/8/layout/pyramid1"/>
    <dgm:cxn modelId="{B1BE2160-9BA6-46CD-A6C1-713621C036E9}" type="presOf" srcId="{481ACFC3-5CD5-4B49-A2CD-2ABB163A8297}" destId="{F1DDCDA0-D17B-44F2-AEE3-5A299E2F35B1}" srcOrd="1" destOrd="0" presId="urn:microsoft.com/office/officeart/2005/8/layout/pyramid1"/>
    <dgm:cxn modelId="{DCBC4281-78DC-4C35-9F3D-F5E6B6C891D7}" type="presOf" srcId="{4D2A0A95-5363-42A6-AF15-A9CF5914428B}" destId="{D5B35717-3B5B-4047-B1DF-E0BD6E971F4C}" srcOrd="1" destOrd="0" presId="urn:microsoft.com/office/officeart/2005/8/layout/pyramid1"/>
    <dgm:cxn modelId="{7009704D-8C56-4FCD-9098-9CA02DBFE40C}" type="presOf" srcId="{DD8A279B-A6CA-4355-B49E-BE0840F67962}" destId="{8DA55F0F-29C3-44FD-97A4-CE4AAE33467F}" srcOrd="1" destOrd="0" presId="urn:microsoft.com/office/officeart/2005/8/layout/pyramid1"/>
    <dgm:cxn modelId="{8F86C6D7-20B2-46A2-A2AD-1D33B7AD3D0B}" type="presOf" srcId="{432DB1A7-E32F-4E74-834F-2315D092D23E}" destId="{ED4A0C73-14DE-4310-AF41-B27636C42E37}" srcOrd="0" destOrd="0" presId="urn:microsoft.com/office/officeart/2005/8/layout/pyramid1"/>
    <dgm:cxn modelId="{DADC4759-E1DB-4C25-A08F-97159DA331FA}" srcId="{01FB705C-9374-402C-A05A-3994D602A4D4}" destId="{DD8A279B-A6CA-4355-B49E-BE0840F67962}" srcOrd="4" destOrd="0" parTransId="{5DB99083-0330-4DCA-80CF-030E676DD6BC}" sibTransId="{D07FE8CD-D301-4B1F-996C-7D67458C1728}"/>
    <dgm:cxn modelId="{FD7441DA-6D80-435F-B771-11742299CD61}" srcId="{01FB705C-9374-402C-A05A-3994D602A4D4}" destId="{481ACFC3-5CD5-4B49-A2CD-2ABB163A8297}" srcOrd="3" destOrd="0" parTransId="{4955F0B8-2E4D-462F-8D8D-4CEE1D605E4D}" sibTransId="{31D9636D-AA0B-4B51-88FB-E40A27D5856B}"/>
    <dgm:cxn modelId="{A9702F56-6E91-4765-BD95-28E2F107E5E8}" type="presOf" srcId="{0DFCC399-3A35-4F1C-8D95-85A578C9564F}" destId="{D12C3911-09C7-46E2-ABA9-24BFC8154764}" srcOrd="0" destOrd="0" presId="urn:microsoft.com/office/officeart/2005/8/layout/pyramid1"/>
    <dgm:cxn modelId="{7CAEAEA6-E807-4352-972D-D67B8CC03B53}" type="presOf" srcId="{DD8A279B-A6CA-4355-B49E-BE0840F67962}" destId="{407CA089-AEF6-4137-AD42-6C62E8738DE1}" srcOrd="0" destOrd="0" presId="urn:microsoft.com/office/officeart/2005/8/layout/pyramid1"/>
    <dgm:cxn modelId="{BEBF4447-2B67-4FF4-AACD-D479F6F723F0}" type="presOf" srcId="{01FB705C-9374-402C-A05A-3994D602A4D4}" destId="{8D07877E-79DC-41B7-9D3F-A5FF5B7FD924}" srcOrd="0" destOrd="0" presId="urn:microsoft.com/office/officeart/2005/8/layout/pyramid1"/>
    <dgm:cxn modelId="{4D0DE753-2F53-4E50-96C7-B5B1C47D0FE6}" type="presParOf" srcId="{8D07877E-79DC-41B7-9D3F-A5FF5B7FD924}" destId="{2E7F9208-6278-4BCF-9302-588261673E14}" srcOrd="0" destOrd="0" presId="urn:microsoft.com/office/officeart/2005/8/layout/pyramid1"/>
    <dgm:cxn modelId="{1BDDB417-DB07-4CD6-886F-68941FF5EB68}" type="presParOf" srcId="{2E7F9208-6278-4BCF-9302-588261673E14}" destId="{9F2C1071-4E5F-4C25-8650-2B2844E2C676}" srcOrd="0" destOrd="0" presId="urn:microsoft.com/office/officeart/2005/8/layout/pyramid1"/>
    <dgm:cxn modelId="{8F2A5823-A0DC-4DE8-96D1-370D958A0C6A}" type="presParOf" srcId="{2E7F9208-6278-4BCF-9302-588261673E14}" destId="{C439D3C0-44E9-48AA-88D4-F2A45B521214}" srcOrd="1" destOrd="0" presId="urn:microsoft.com/office/officeart/2005/8/layout/pyramid1"/>
    <dgm:cxn modelId="{695028F9-CEEE-4933-9400-348DA43696E2}" type="presParOf" srcId="{8D07877E-79DC-41B7-9D3F-A5FF5B7FD924}" destId="{79D8AD5B-04AC-4D94-9C33-B4B75460F92B}" srcOrd="1" destOrd="0" presId="urn:microsoft.com/office/officeart/2005/8/layout/pyramid1"/>
    <dgm:cxn modelId="{FCCCA874-EF2C-4D52-8B34-69F12B414C4E}" type="presParOf" srcId="{79D8AD5B-04AC-4D94-9C33-B4B75460F92B}" destId="{ED4A0C73-14DE-4310-AF41-B27636C42E37}" srcOrd="0" destOrd="0" presId="urn:microsoft.com/office/officeart/2005/8/layout/pyramid1"/>
    <dgm:cxn modelId="{BEB16438-8F3F-4F6E-8474-CAF3A9808C4F}" type="presParOf" srcId="{79D8AD5B-04AC-4D94-9C33-B4B75460F92B}" destId="{0A24CE6C-7107-4C99-8E62-A207004B06EC}" srcOrd="1" destOrd="0" presId="urn:microsoft.com/office/officeart/2005/8/layout/pyramid1"/>
    <dgm:cxn modelId="{FCDC2640-B546-4D2E-80BD-C3C5E35E9C44}" type="presParOf" srcId="{8D07877E-79DC-41B7-9D3F-A5FF5B7FD924}" destId="{5469D35F-19EA-440E-A60B-22F04F979293}" srcOrd="2" destOrd="0" presId="urn:microsoft.com/office/officeart/2005/8/layout/pyramid1"/>
    <dgm:cxn modelId="{07AB9F89-95B9-4E32-B490-FD206BEDF7EC}" type="presParOf" srcId="{5469D35F-19EA-440E-A60B-22F04F979293}" destId="{D12C3911-09C7-46E2-ABA9-24BFC8154764}" srcOrd="0" destOrd="0" presId="urn:microsoft.com/office/officeart/2005/8/layout/pyramid1"/>
    <dgm:cxn modelId="{E751E3F7-8407-44C9-9AC2-0949D861CA59}" type="presParOf" srcId="{5469D35F-19EA-440E-A60B-22F04F979293}" destId="{05C5EBF1-EDFF-4FC0-8B40-BDB9C2977A52}" srcOrd="1" destOrd="0" presId="urn:microsoft.com/office/officeart/2005/8/layout/pyramid1"/>
    <dgm:cxn modelId="{29462398-98F5-489B-A144-7FBB74707C2E}" type="presParOf" srcId="{8D07877E-79DC-41B7-9D3F-A5FF5B7FD924}" destId="{B3D7EB96-29CE-47B6-BEF8-24BE44D54642}" srcOrd="3" destOrd="0" presId="urn:microsoft.com/office/officeart/2005/8/layout/pyramid1"/>
    <dgm:cxn modelId="{E33C67DF-F844-4014-B6B2-B85708140068}" type="presParOf" srcId="{B3D7EB96-29CE-47B6-BEF8-24BE44D54642}" destId="{D4D4CD23-674A-40C7-952A-C3E253020351}" srcOrd="0" destOrd="0" presId="urn:microsoft.com/office/officeart/2005/8/layout/pyramid1"/>
    <dgm:cxn modelId="{1FCEF926-F803-4807-BE14-5BD9DBCB12FF}" type="presParOf" srcId="{B3D7EB96-29CE-47B6-BEF8-24BE44D54642}" destId="{F1DDCDA0-D17B-44F2-AEE3-5A299E2F35B1}" srcOrd="1" destOrd="0" presId="urn:microsoft.com/office/officeart/2005/8/layout/pyramid1"/>
    <dgm:cxn modelId="{8E8C7C20-6F57-48F6-8642-6BA410DC53EA}" type="presParOf" srcId="{8D07877E-79DC-41B7-9D3F-A5FF5B7FD924}" destId="{A369F310-C43B-4BAE-B704-AF8D597B9CD3}" srcOrd="4" destOrd="0" presId="urn:microsoft.com/office/officeart/2005/8/layout/pyramid1"/>
    <dgm:cxn modelId="{0B1BD97F-E710-47EC-98D5-C05017EB17AC}" type="presParOf" srcId="{A369F310-C43B-4BAE-B704-AF8D597B9CD3}" destId="{407CA089-AEF6-4137-AD42-6C62E8738DE1}" srcOrd="0" destOrd="0" presId="urn:microsoft.com/office/officeart/2005/8/layout/pyramid1"/>
    <dgm:cxn modelId="{BB9DC560-5D76-47A6-8C5B-562341ED33CA}" type="presParOf" srcId="{A369F310-C43B-4BAE-B704-AF8D597B9CD3}" destId="{8DA55F0F-29C3-44FD-97A4-CE4AAE33467F}" srcOrd="1" destOrd="0" presId="urn:microsoft.com/office/officeart/2005/8/layout/pyramid1"/>
    <dgm:cxn modelId="{15EC859C-0326-4631-893E-430A29007740}" type="presParOf" srcId="{8D07877E-79DC-41B7-9D3F-A5FF5B7FD924}" destId="{7200E2C8-E444-4C25-AED7-42D148489835}" srcOrd="5" destOrd="0" presId="urn:microsoft.com/office/officeart/2005/8/layout/pyramid1"/>
    <dgm:cxn modelId="{42397BFB-8586-4AEE-8592-30A586271FCB}" type="presParOf" srcId="{7200E2C8-E444-4C25-AED7-42D148489835}" destId="{03677428-8F0C-4342-9B45-5F00F717651B}" srcOrd="0" destOrd="0" presId="urn:microsoft.com/office/officeart/2005/8/layout/pyramid1"/>
    <dgm:cxn modelId="{AF1E63EF-B919-426F-A096-AF043D3D1EA3}" type="presParOf" srcId="{7200E2C8-E444-4C25-AED7-42D148489835}" destId="{D5B35717-3B5B-4047-B1DF-E0BD6E971F4C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847237-4661-4819-808A-C8DF17A6FD61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E70803D-310F-4B59-B365-AD986E2C68B5}">
      <dgm:prSet phldrT="[Текст]"/>
      <dgm:spPr/>
      <dgm:t>
        <a:bodyPr/>
        <a:lstStyle/>
        <a:p>
          <a:endParaRPr lang="ru-RU" dirty="0"/>
        </a:p>
      </dgm:t>
    </dgm:pt>
    <dgm:pt modelId="{138F6986-D2B2-4DE9-9A83-EC7AA7E67090}" type="parTrans" cxnId="{98EC2A38-EB9B-4303-9FD4-4742563DEB64}">
      <dgm:prSet/>
      <dgm:spPr/>
      <dgm:t>
        <a:bodyPr/>
        <a:lstStyle/>
        <a:p>
          <a:endParaRPr lang="ru-RU"/>
        </a:p>
      </dgm:t>
    </dgm:pt>
    <dgm:pt modelId="{1055113B-8376-4B16-8022-05807EF9F89F}" type="sibTrans" cxnId="{98EC2A38-EB9B-4303-9FD4-4742563DEB64}">
      <dgm:prSet/>
      <dgm:spPr/>
      <dgm:t>
        <a:bodyPr/>
        <a:lstStyle/>
        <a:p>
          <a:endParaRPr lang="ru-RU"/>
        </a:p>
      </dgm:t>
    </dgm:pt>
    <dgm:pt modelId="{A17C838F-C9D6-4099-B015-91796E5C6A0A}">
      <dgm:prSet phldrT="[Текст]"/>
      <dgm:spPr/>
      <dgm:t>
        <a:bodyPr/>
        <a:lstStyle/>
        <a:p>
          <a:endParaRPr lang="ru-RU" dirty="0">
            <a:solidFill>
              <a:srgbClr val="002060"/>
            </a:solidFill>
          </a:endParaRPr>
        </a:p>
      </dgm:t>
    </dgm:pt>
    <dgm:pt modelId="{27408D90-E4C4-4B41-96B9-567D4A9734B7}" type="parTrans" cxnId="{9EAF7FD6-94E7-42F7-8165-65D141233F53}">
      <dgm:prSet/>
      <dgm:spPr/>
      <dgm:t>
        <a:bodyPr/>
        <a:lstStyle/>
        <a:p>
          <a:endParaRPr lang="ru-RU"/>
        </a:p>
      </dgm:t>
    </dgm:pt>
    <dgm:pt modelId="{B9E2542F-1610-4D3D-83A5-B0412FBFE802}" type="sibTrans" cxnId="{9EAF7FD6-94E7-42F7-8165-65D141233F53}">
      <dgm:prSet/>
      <dgm:spPr/>
      <dgm:t>
        <a:bodyPr/>
        <a:lstStyle/>
        <a:p>
          <a:endParaRPr lang="ru-RU"/>
        </a:p>
      </dgm:t>
    </dgm:pt>
    <dgm:pt modelId="{858E7718-EDEC-4CF3-80BD-4B7576A62F6C}">
      <dgm:prSet phldrT="[Текст]"/>
      <dgm:spPr/>
      <dgm:t>
        <a:bodyPr/>
        <a:lstStyle/>
        <a:p>
          <a:endParaRPr lang="ru-RU" dirty="0">
            <a:solidFill>
              <a:srgbClr val="002060"/>
            </a:solidFill>
          </a:endParaRPr>
        </a:p>
      </dgm:t>
    </dgm:pt>
    <dgm:pt modelId="{B4D2585A-9A5C-4337-A316-2122C53CA9DE}" type="parTrans" cxnId="{8907EF13-62B4-4463-925A-EFFF55F5E46A}">
      <dgm:prSet/>
      <dgm:spPr/>
      <dgm:t>
        <a:bodyPr/>
        <a:lstStyle/>
        <a:p>
          <a:endParaRPr lang="ru-RU"/>
        </a:p>
      </dgm:t>
    </dgm:pt>
    <dgm:pt modelId="{C9DEB187-1240-4D88-A769-F49C7A94847F}" type="sibTrans" cxnId="{8907EF13-62B4-4463-925A-EFFF55F5E46A}">
      <dgm:prSet/>
      <dgm:spPr/>
      <dgm:t>
        <a:bodyPr/>
        <a:lstStyle/>
        <a:p>
          <a:endParaRPr lang="ru-RU"/>
        </a:p>
      </dgm:t>
    </dgm:pt>
    <dgm:pt modelId="{25F0E24B-369E-4019-8860-CDD08DF0B3FA}">
      <dgm:prSet/>
      <dgm:spPr/>
      <dgm:t>
        <a:bodyPr/>
        <a:lstStyle/>
        <a:p>
          <a:endParaRPr lang="ru-RU" b="1" dirty="0">
            <a:solidFill>
              <a:srgbClr val="002060"/>
            </a:solidFill>
          </a:endParaRPr>
        </a:p>
      </dgm:t>
    </dgm:pt>
    <dgm:pt modelId="{3B5F0278-CFF6-498A-9ECB-54DDF501A4E4}" type="parTrans" cxnId="{36FC7A87-634A-4DE6-A35A-82A83EE7975E}">
      <dgm:prSet/>
      <dgm:spPr/>
      <dgm:t>
        <a:bodyPr/>
        <a:lstStyle/>
        <a:p>
          <a:endParaRPr lang="ru-RU"/>
        </a:p>
      </dgm:t>
    </dgm:pt>
    <dgm:pt modelId="{58641EC1-DD02-4E43-B167-749C2F608FA3}" type="sibTrans" cxnId="{36FC7A87-634A-4DE6-A35A-82A83EE7975E}">
      <dgm:prSet/>
      <dgm:spPr/>
      <dgm:t>
        <a:bodyPr/>
        <a:lstStyle/>
        <a:p>
          <a:endParaRPr lang="ru-RU"/>
        </a:p>
      </dgm:t>
    </dgm:pt>
    <dgm:pt modelId="{5C5D69FE-7B06-41A0-8CD7-D0114FD1642A}">
      <dgm:prSet/>
      <dgm:spPr/>
      <dgm:t>
        <a:bodyPr/>
        <a:lstStyle/>
        <a:p>
          <a:endParaRPr lang="ru-RU"/>
        </a:p>
      </dgm:t>
    </dgm:pt>
    <dgm:pt modelId="{184AA05C-872C-41A7-990B-5B22F644AD25}" type="parTrans" cxnId="{C7CE4AC6-522A-4CA3-B94F-C321BBD194E8}">
      <dgm:prSet/>
      <dgm:spPr/>
      <dgm:t>
        <a:bodyPr/>
        <a:lstStyle/>
        <a:p>
          <a:endParaRPr lang="ru-RU"/>
        </a:p>
      </dgm:t>
    </dgm:pt>
    <dgm:pt modelId="{2E50BDF6-B8BA-44BB-9176-DB059685B4B7}" type="sibTrans" cxnId="{C7CE4AC6-522A-4CA3-B94F-C321BBD194E8}">
      <dgm:prSet/>
      <dgm:spPr/>
      <dgm:t>
        <a:bodyPr/>
        <a:lstStyle/>
        <a:p>
          <a:endParaRPr lang="ru-RU"/>
        </a:p>
      </dgm:t>
    </dgm:pt>
    <dgm:pt modelId="{3630F39B-D476-4955-9D37-8270D05F13FE}">
      <dgm:prSet/>
      <dgm:spPr/>
      <dgm:t>
        <a:bodyPr/>
        <a:lstStyle/>
        <a:p>
          <a:endParaRPr lang="ru-RU" dirty="0">
            <a:solidFill>
              <a:srgbClr val="002060"/>
            </a:solidFill>
          </a:endParaRPr>
        </a:p>
      </dgm:t>
    </dgm:pt>
    <dgm:pt modelId="{53614B99-20F8-4577-A5C7-680AE3736106}" type="parTrans" cxnId="{5917C143-02CC-422C-92BC-0BE2F85A0BE6}">
      <dgm:prSet/>
      <dgm:spPr/>
      <dgm:t>
        <a:bodyPr/>
        <a:lstStyle/>
        <a:p>
          <a:endParaRPr lang="ru-RU"/>
        </a:p>
      </dgm:t>
    </dgm:pt>
    <dgm:pt modelId="{BDFA2513-AB3F-4E6D-9982-4F61A1B5F15C}" type="sibTrans" cxnId="{5917C143-02CC-422C-92BC-0BE2F85A0BE6}">
      <dgm:prSet/>
      <dgm:spPr/>
      <dgm:t>
        <a:bodyPr/>
        <a:lstStyle/>
        <a:p>
          <a:endParaRPr lang="ru-RU"/>
        </a:p>
      </dgm:t>
    </dgm:pt>
    <dgm:pt modelId="{4DBC5637-71CE-4E7A-AB4E-FF893F4ED0CE}" type="pres">
      <dgm:prSet presAssocID="{9F847237-4661-4819-808A-C8DF17A6FD61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60D1C5-8F57-48EE-8A64-4C54F83BA692}" type="pres">
      <dgm:prSet presAssocID="{9F847237-4661-4819-808A-C8DF17A6FD61}" presName="arrow" presStyleLbl="bgShp" presStyleIdx="0" presStyleCnt="1" custAng="0" custLinFactNeighborX="-941"/>
      <dgm:spPr/>
    </dgm:pt>
    <dgm:pt modelId="{6A2400BF-7994-4568-985D-A7E2B45C0805}" type="pres">
      <dgm:prSet presAssocID="{9F847237-4661-4819-808A-C8DF17A6FD61}" presName="arrowDiagram5" presStyleCnt="0"/>
      <dgm:spPr/>
    </dgm:pt>
    <dgm:pt modelId="{24D3A400-16EF-4965-804C-8E109F5BE372}" type="pres">
      <dgm:prSet presAssocID="{3E70803D-310F-4B59-B365-AD986E2C68B5}" presName="bullet5a" presStyleLbl="node1" presStyleIdx="0" presStyleCnt="5"/>
      <dgm:spPr/>
    </dgm:pt>
    <dgm:pt modelId="{B13EB635-1D7C-4033-BF55-719023865346}" type="pres">
      <dgm:prSet presAssocID="{3E70803D-310F-4B59-B365-AD986E2C68B5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348D28-7876-4309-83B6-CEA6195800F7}" type="pres">
      <dgm:prSet presAssocID="{3630F39B-D476-4955-9D37-8270D05F13FE}" presName="bullet5b" presStyleLbl="node1" presStyleIdx="1" presStyleCnt="5"/>
      <dgm:spPr/>
    </dgm:pt>
    <dgm:pt modelId="{1BC1DCC3-B92B-435E-9BDC-3E33EA68A7E9}" type="pres">
      <dgm:prSet presAssocID="{3630F39B-D476-4955-9D37-8270D05F13FE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16D939-AB6E-4204-8D55-679EBBA12B4C}" type="pres">
      <dgm:prSet presAssocID="{A17C838F-C9D6-4099-B015-91796E5C6A0A}" presName="bullet5c" presStyleLbl="node1" presStyleIdx="2" presStyleCnt="5"/>
      <dgm:spPr/>
    </dgm:pt>
    <dgm:pt modelId="{9CC5FD94-C545-46D3-BEA0-E3F2D1E265B6}" type="pres">
      <dgm:prSet presAssocID="{A17C838F-C9D6-4099-B015-91796E5C6A0A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30A2CC-EDCA-406F-BF1A-809DB1CDC5AE}" type="pres">
      <dgm:prSet presAssocID="{858E7718-EDEC-4CF3-80BD-4B7576A62F6C}" presName="bullet5d" presStyleLbl="node1" presStyleIdx="3" presStyleCnt="5"/>
      <dgm:spPr/>
    </dgm:pt>
    <dgm:pt modelId="{228FFE39-F37C-448D-A3ED-008AF0938DB3}" type="pres">
      <dgm:prSet presAssocID="{858E7718-EDEC-4CF3-80BD-4B7576A62F6C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CB8205-D157-4976-9E08-D8C6362C8A3E}" type="pres">
      <dgm:prSet presAssocID="{25F0E24B-369E-4019-8860-CDD08DF0B3FA}" presName="bullet5e" presStyleLbl="node1" presStyleIdx="4" presStyleCnt="5" custLinFactNeighborX="-7337" custLinFactNeighborY="-4665"/>
      <dgm:spPr/>
    </dgm:pt>
    <dgm:pt modelId="{C9D17E4F-04E0-489B-9F19-035AD6BACD8D}" type="pres">
      <dgm:prSet presAssocID="{25F0E24B-369E-4019-8860-CDD08DF0B3FA}" presName="textBox5e" presStyleLbl="revTx" presStyleIdx="4" presStyleCnt="5" custLinFactNeighborX="5037" custLinFactNeighborY="122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EC2A38-EB9B-4303-9FD4-4742563DEB64}" srcId="{9F847237-4661-4819-808A-C8DF17A6FD61}" destId="{3E70803D-310F-4B59-B365-AD986E2C68B5}" srcOrd="0" destOrd="0" parTransId="{138F6986-D2B2-4DE9-9A83-EC7AA7E67090}" sibTransId="{1055113B-8376-4B16-8022-05807EF9F89F}"/>
    <dgm:cxn modelId="{C473AF57-C6AB-4BCD-AFCD-A4AF9C7DCC12}" type="presOf" srcId="{9F847237-4661-4819-808A-C8DF17A6FD61}" destId="{4DBC5637-71CE-4E7A-AB4E-FF893F4ED0CE}" srcOrd="0" destOrd="0" presId="urn:microsoft.com/office/officeart/2005/8/layout/arrow2"/>
    <dgm:cxn modelId="{5917C143-02CC-422C-92BC-0BE2F85A0BE6}" srcId="{9F847237-4661-4819-808A-C8DF17A6FD61}" destId="{3630F39B-D476-4955-9D37-8270D05F13FE}" srcOrd="1" destOrd="0" parTransId="{53614B99-20F8-4577-A5C7-680AE3736106}" sibTransId="{BDFA2513-AB3F-4E6D-9982-4F61A1B5F15C}"/>
    <dgm:cxn modelId="{C7CE4AC6-522A-4CA3-B94F-C321BBD194E8}" srcId="{9F847237-4661-4819-808A-C8DF17A6FD61}" destId="{5C5D69FE-7B06-41A0-8CD7-D0114FD1642A}" srcOrd="5" destOrd="0" parTransId="{184AA05C-872C-41A7-990B-5B22F644AD25}" sibTransId="{2E50BDF6-B8BA-44BB-9176-DB059685B4B7}"/>
    <dgm:cxn modelId="{E1B636A7-C19E-4661-AC54-1B14014772AF}" type="presOf" srcId="{3E70803D-310F-4B59-B365-AD986E2C68B5}" destId="{B13EB635-1D7C-4033-BF55-719023865346}" srcOrd="0" destOrd="0" presId="urn:microsoft.com/office/officeart/2005/8/layout/arrow2"/>
    <dgm:cxn modelId="{8907EF13-62B4-4463-925A-EFFF55F5E46A}" srcId="{9F847237-4661-4819-808A-C8DF17A6FD61}" destId="{858E7718-EDEC-4CF3-80BD-4B7576A62F6C}" srcOrd="3" destOrd="0" parTransId="{B4D2585A-9A5C-4337-A316-2122C53CA9DE}" sibTransId="{C9DEB187-1240-4D88-A769-F49C7A94847F}"/>
    <dgm:cxn modelId="{7B492612-3405-4DA1-AD7B-26ECB111692D}" type="presOf" srcId="{3630F39B-D476-4955-9D37-8270D05F13FE}" destId="{1BC1DCC3-B92B-435E-9BDC-3E33EA68A7E9}" srcOrd="0" destOrd="0" presId="urn:microsoft.com/office/officeart/2005/8/layout/arrow2"/>
    <dgm:cxn modelId="{3EE1F8CB-CB0E-426D-B2E4-1AEA2B65A129}" type="presOf" srcId="{A17C838F-C9D6-4099-B015-91796E5C6A0A}" destId="{9CC5FD94-C545-46D3-BEA0-E3F2D1E265B6}" srcOrd="0" destOrd="0" presId="urn:microsoft.com/office/officeart/2005/8/layout/arrow2"/>
    <dgm:cxn modelId="{A42E4A95-A531-4F16-803B-A039C6FCAA7D}" type="presOf" srcId="{858E7718-EDEC-4CF3-80BD-4B7576A62F6C}" destId="{228FFE39-F37C-448D-A3ED-008AF0938DB3}" srcOrd="0" destOrd="0" presId="urn:microsoft.com/office/officeart/2005/8/layout/arrow2"/>
    <dgm:cxn modelId="{5E72F5AF-CF7D-4057-ABF5-6D33F60A4D66}" type="presOf" srcId="{25F0E24B-369E-4019-8860-CDD08DF0B3FA}" destId="{C9D17E4F-04E0-489B-9F19-035AD6BACD8D}" srcOrd="0" destOrd="0" presId="urn:microsoft.com/office/officeart/2005/8/layout/arrow2"/>
    <dgm:cxn modelId="{36FC7A87-634A-4DE6-A35A-82A83EE7975E}" srcId="{9F847237-4661-4819-808A-C8DF17A6FD61}" destId="{25F0E24B-369E-4019-8860-CDD08DF0B3FA}" srcOrd="4" destOrd="0" parTransId="{3B5F0278-CFF6-498A-9ECB-54DDF501A4E4}" sibTransId="{58641EC1-DD02-4E43-B167-749C2F608FA3}"/>
    <dgm:cxn modelId="{9EAF7FD6-94E7-42F7-8165-65D141233F53}" srcId="{9F847237-4661-4819-808A-C8DF17A6FD61}" destId="{A17C838F-C9D6-4099-B015-91796E5C6A0A}" srcOrd="2" destOrd="0" parTransId="{27408D90-E4C4-4B41-96B9-567D4A9734B7}" sibTransId="{B9E2542F-1610-4D3D-83A5-B0412FBFE802}"/>
    <dgm:cxn modelId="{FE84AE02-4902-4750-9FC6-CC40FAA153CA}" type="presParOf" srcId="{4DBC5637-71CE-4E7A-AB4E-FF893F4ED0CE}" destId="{5D60D1C5-8F57-48EE-8A64-4C54F83BA692}" srcOrd="0" destOrd="0" presId="urn:microsoft.com/office/officeart/2005/8/layout/arrow2"/>
    <dgm:cxn modelId="{6B62918D-DBC6-4F0C-8D95-07C6A8ED0F1D}" type="presParOf" srcId="{4DBC5637-71CE-4E7A-AB4E-FF893F4ED0CE}" destId="{6A2400BF-7994-4568-985D-A7E2B45C0805}" srcOrd="1" destOrd="0" presId="urn:microsoft.com/office/officeart/2005/8/layout/arrow2"/>
    <dgm:cxn modelId="{914E1B96-F4C3-40E6-8DA3-F7982C61745D}" type="presParOf" srcId="{6A2400BF-7994-4568-985D-A7E2B45C0805}" destId="{24D3A400-16EF-4965-804C-8E109F5BE372}" srcOrd="0" destOrd="0" presId="urn:microsoft.com/office/officeart/2005/8/layout/arrow2"/>
    <dgm:cxn modelId="{CB13C055-A0B0-41DE-ABFE-5206434AFC09}" type="presParOf" srcId="{6A2400BF-7994-4568-985D-A7E2B45C0805}" destId="{B13EB635-1D7C-4033-BF55-719023865346}" srcOrd="1" destOrd="0" presId="urn:microsoft.com/office/officeart/2005/8/layout/arrow2"/>
    <dgm:cxn modelId="{4373CC45-B44C-48D9-A453-CB25D133CE7B}" type="presParOf" srcId="{6A2400BF-7994-4568-985D-A7E2B45C0805}" destId="{0A348D28-7876-4309-83B6-CEA6195800F7}" srcOrd="2" destOrd="0" presId="urn:microsoft.com/office/officeart/2005/8/layout/arrow2"/>
    <dgm:cxn modelId="{37747F54-F4FC-4232-8332-DBF5F8357D03}" type="presParOf" srcId="{6A2400BF-7994-4568-985D-A7E2B45C0805}" destId="{1BC1DCC3-B92B-435E-9BDC-3E33EA68A7E9}" srcOrd="3" destOrd="0" presId="urn:microsoft.com/office/officeart/2005/8/layout/arrow2"/>
    <dgm:cxn modelId="{A74FE825-2C9F-4766-A482-CF4CC5310B0D}" type="presParOf" srcId="{6A2400BF-7994-4568-985D-A7E2B45C0805}" destId="{EC16D939-AB6E-4204-8D55-679EBBA12B4C}" srcOrd="4" destOrd="0" presId="urn:microsoft.com/office/officeart/2005/8/layout/arrow2"/>
    <dgm:cxn modelId="{64B6D752-E2B0-442F-B47C-7F1F48B944BE}" type="presParOf" srcId="{6A2400BF-7994-4568-985D-A7E2B45C0805}" destId="{9CC5FD94-C545-46D3-BEA0-E3F2D1E265B6}" srcOrd="5" destOrd="0" presId="urn:microsoft.com/office/officeart/2005/8/layout/arrow2"/>
    <dgm:cxn modelId="{C68A51AF-2491-4335-8B59-29F2A0CE5AC6}" type="presParOf" srcId="{6A2400BF-7994-4568-985D-A7E2B45C0805}" destId="{0930A2CC-EDCA-406F-BF1A-809DB1CDC5AE}" srcOrd="6" destOrd="0" presId="urn:microsoft.com/office/officeart/2005/8/layout/arrow2"/>
    <dgm:cxn modelId="{4D4CC562-67D7-482C-BC26-8BB4D5F1AEDE}" type="presParOf" srcId="{6A2400BF-7994-4568-985D-A7E2B45C0805}" destId="{228FFE39-F37C-448D-A3ED-008AF0938DB3}" srcOrd="7" destOrd="0" presId="urn:microsoft.com/office/officeart/2005/8/layout/arrow2"/>
    <dgm:cxn modelId="{D975541A-E979-4776-AACE-65137BD1B619}" type="presParOf" srcId="{6A2400BF-7994-4568-985D-A7E2B45C0805}" destId="{D2CB8205-D157-4976-9E08-D8C6362C8A3E}" srcOrd="8" destOrd="0" presId="urn:microsoft.com/office/officeart/2005/8/layout/arrow2"/>
    <dgm:cxn modelId="{F3B933BC-585C-4E99-98A5-1518CECD5D23}" type="presParOf" srcId="{6A2400BF-7994-4568-985D-A7E2B45C0805}" destId="{C9D17E4F-04E0-489B-9F19-035AD6BACD8D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847237-4661-4819-808A-C8DF17A6FD61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E70803D-310F-4B59-B365-AD986E2C68B5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Перевести цели в измеряемые учебные результаты</a:t>
          </a:r>
          <a:endParaRPr lang="ru-RU" dirty="0"/>
        </a:p>
      </dgm:t>
    </dgm:pt>
    <dgm:pt modelId="{138F6986-D2B2-4DE9-9A83-EC7AA7E67090}" type="parTrans" cxnId="{98EC2A38-EB9B-4303-9FD4-4742563DEB64}">
      <dgm:prSet/>
      <dgm:spPr/>
      <dgm:t>
        <a:bodyPr/>
        <a:lstStyle/>
        <a:p>
          <a:endParaRPr lang="ru-RU"/>
        </a:p>
      </dgm:t>
    </dgm:pt>
    <dgm:pt modelId="{1055113B-8376-4B16-8022-05807EF9F89F}" type="sibTrans" cxnId="{98EC2A38-EB9B-4303-9FD4-4742563DEB64}">
      <dgm:prSet/>
      <dgm:spPr/>
      <dgm:t>
        <a:bodyPr/>
        <a:lstStyle/>
        <a:p>
          <a:endParaRPr lang="ru-RU"/>
        </a:p>
      </dgm:t>
    </dgm:pt>
    <dgm:pt modelId="{A17C838F-C9D6-4099-B015-91796E5C6A0A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Отобрать</a:t>
          </a:r>
          <a:r>
            <a:rPr lang="ru-RU" b="1" baseline="0" dirty="0" smtClean="0">
              <a:solidFill>
                <a:srgbClr val="002060"/>
              </a:solidFill>
            </a:rPr>
            <a:t> и содержание и техники оценивания</a:t>
          </a:r>
          <a:endParaRPr lang="ru-RU" dirty="0">
            <a:solidFill>
              <a:srgbClr val="002060"/>
            </a:solidFill>
          </a:endParaRPr>
        </a:p>
      </dgm:t>
    </dgm:pt>
    <dgm:pt modelId="{27408D90-E4C4-4B41-96B9-567D4A9734B7}" type="parTrans" cxnId="{9EAF7FD6-94E7-42F7-8165-65D141233F53}">
      <dgm:prSet/>
      <dgm:spPr/>
      <dgm:t>
        <a:bodyPr/>
        <a:lstStyle/>
        <a:p>
          <a:endParaRPr lang="ru-RU"/>
        </a:p>
      </dgm:t>
    </dgm:pt>
    <dgm:pt modelId="{B9E2542F-1610-4D3D-83A5-B0412FBFE802}" type="sibTrans" cxnId="{9EAF7FD6-94E7-42F7-8165-65D141233F53}">
      <dgm:prSet/>
      <dgm:spPr/>
      <dgm:t>
        <a:bodyPr/>
        <a:lstStyle/>
        <a:p>
          <a:endParaRPr lang="ru-RU"/>
        </a:p>
      </dgm:t>
    </dgm:pt>
    <dgm:pt modelId="{858E7718-EDEC-4CF3-80BD-4B7576A62F6C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Выбрать</a:t>
          </a:r>
          <a:r>
            <a:rPr lang="ru-RU" b="1" baseline="0" dirty="0" smtClean="0">
              <a:solidFill>
                <a:srgbClr val="002060"/>
              </a:solidFill>
            </a:rPr>
            <a:t> и реализовать соответствующий метод обучения</a:t>
          </a:r>
          <a:endParaRPr lang="ru-RU" dirty="0">
            <a:solidFill>
              <a:srgbClr val="002060"/>
            </a:solidFill>
          </a:endParaRPr>
        </a:p>
      </dgm:t>
    </dgm:pt>
    <dgm:pt modelId="{B4D2585A-9A5C-4337-A316-2122C53CA9DE}" type="parTrans" cxnId="{8907EF13-62B4-4463-925A-EFFF55F5E46A}">
      <dgm:prSet/>
      <dgm:spPr/>
      <dgm:t>
        <a:bodyPr/>
        <a:lstStyle/>
        <a:p>
          <a:endParaRPr lang="ru-RU"/>
        </a:p>
      </dgm:t>
    </dgm:pt>
    <dgm:pt modelId="{C9DEB187-1240-4D88-A769-F49C7A94847F}" type="sibTrans" cxnId="{8907EF13-62B4-4463-925A-EFFF55F5E46A}">
      <dgm:prSet/>
      <dgm:spPr/>
      <dgm:t>
        <a:bodyPr/>
        <a:lstStyle/>
        <a:p>
          <a:endParaRPr lang="ru-RU"/>
        </a:p>
      </dgm:t>
    </dgm:pt>
    <dgm:pt modelId="{25F0E24B-369E-4019-8860-CDD08DF0B3FA}">
      <dgm:prSet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Провести</a:t>
          </a:r>
          <a:r>
            <a:rPr lang="ru-RU" b="1" baseline="0" dirty="0" smtClean="0">
              <a:solidFill>
                <a:srgbClr val="002060"/>
              </a:solidFill>
            </a:rPr>
            <a:t> оценивание и установить достигнуты ли измеряемые учебные результаты</a:t>
          </a:r>
          <a:endParaRPr lang="ru-RU" b="1" dirty="0">
            <a:solidFill>
              <a:srgbClr val="002060"/>
            </a:solidFill>
          </a:endParaRPr>
        </a:p>
      </dgm:t>
    </dgm:pt>
    <dgm:pt modelId="{3B5F0278-CFF6-498A-9ECB-54DDF501A4E4}" type="parTrans" cxnId="{36FC7A87-634A-4DE6-A35A-82A83EE7975E}">
      <dgm:prSet/>
      <dgm:spPr/>
      <dgm:t>
        <a:bodyPr/>
        <a:lstStyle/>
        <a:p>
          <a:endParaRPr lang="ru-RU"/>
        </a:p>
      </dgm:t>
    </dgm:pt>
    <dgm:pt modelId="{58641EC1-DD02-4E43-B167-749C2F608FA3}" type="sibTrans" cxnId="{36FC7A87-634A-4DE6-A35A-82A83EE7975E}">
      <dgm:prSet/>
      <dgm:spPr/>
      <dgm:t>
        <a:bodyPr/>
        <a:lstStyle/>
        <a:p>
          <a:endParaRPr lang="ru-RU"/>
        </a:p>
      </dgm:t>
    </dgm:pt>
    <dgm:pt modelId="{5C5D69FE-7B06-41A0-8CD7-D0114FD1642A}">
      <dgm:prSet/>
      <dgm:spPr/>
      <dgm:t>
        <a:bodyPr/>
        <a:lstStyle/>
        <a:p>
          <a:endParaRPr lang="ru-RU"/>
        </a:p>
      </dgm:t>
    </dgm:pt>
    <dgm:pt modelId="{184AA05C-872C-41A7-990B-5B22F644AD25}" type="parTrans" cxnId="{C7CE4AC6-522A-4CA3-B94F-C321BBD194E8}">
      <dgm:prSet/>
      <dgm:spPr/>
      <dgm:t>
        <a:bodyPr/>
        <a:lstStyle/>
        <a:p>
          <a:endParaRPr lang="ru-RU"/>
        </a:p>
      </dgm:t>
    </dgm:pt>
    <dgm:pt modelId="{2E50BDF6-B8BA-44BB-9176-DB059685B4B7}" type="sibTrans" cxnId="{C7CE4AC6-522A-4CA3-B94F-C321BBD194E8}">
      <dgm:prSet/>
      <dgm:spPr/>
      <dgm:t>
        <a:bodyPr/>
        <a:lstStyle/>
        <a:p>
          <a:endParaRPr lang="ru-RU"/>
        </a:p>
      </dgm:t>
    </dgm:pt>
    <dgm:pt modelId="{3630F39B-D476-4955-9D37-8270D05F13FE}">
      <dgm:prSet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Определить</a:t>
          </a:r>
          <a:r>
            <a:rPr lang="ru-RU" b="1" baseline="0" dirty="0" smtClean="0">
              <a:solidFill>
                <a:srgbClr val="002060"/>
              </a:solidFill>
            </a:rPr>
            <a:t> необходимый для них уровень достижений</a:t>
          </a:r>
          <a:endParaRPr lang="ru-RU" dirty="0">
            <a:solidFill>
              <a:srgbClr val="002060"/>
            </a:solidFill>
          </a:endParaRPr>
        </a:p>
      </dgm:t>
    </dgm:pt>
    <dgm:pt modelId="{53614B99-20F8-4577-A5C7-680AE3736106}" type="parTrans" cxnId="{5917C143-02CC-422C-92BC-0BE2F85A0BE6}">
      <dgm:prSet/>
      <dgm:spPr/>
      <dgm:t>
        <a:bodyPr/>
        <a:lstStyle/>
        <a:p>
          <a:endParaRPr lang="ru-RU"/>
        </a:p>
      </dgm:t>
    </dgm:pt>
    <dgm:pt modelId="{BDFA2513-AB3F-4E6D-9982-4F61A1B5F15C}" type="sibTrans" cxnId="{5917C143-02CC-422C-92BC-0BE2F85A0BE6}">
      <dgm:prSet/>
      <dgm:spPr/>
      <dgm:t>
        <a:bodyPr/>
        <a:lstStyle/>
        <a:p>
          <a:endParaRPr lang="ru-RU"/>
        </a:p>
      </dgm:t>
    </dgm:pt>
    <dgm:pt modelId="{4DBC5637-71CE-4E7A-AB4E-FF893F4ED0CE}" type="pres">
      <dgm:prSet presAssocID="{9F847237-4661-4819-808A-C8DF17A6FD61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60D1C5-8F57-48EE-8A64-4C54F83BA692}" type="pres">
      <dgm:prSet presAssocID="{9F847237-4661-4819-808A-C8DF17A6FD61}" presName="arrow" presStyleLbl="bgShp" presStyleIdx="0" presStyleCnt="1" custAng="0" custLinFactNeighborX="-941"/>
      <dgm:spPr/>
    </dgm:pt>
    <dgm:pt modelId="{6A2400BF-7994-4568-985D-A7E2B45C0805}" type="pres">
      <dgm:prSet presAssocID="{9F847237-4661-4819-808A-C8DF17A6FD61}" presName="arrowDiagram5" presStyleCnt="0"/>
      <dgm:spPr/>
    </dgm:pt>
    <dgm:pt modelId="{24D3A400-16EF-4965-804C-8E109F5BE372}" type="pres">
      <dgm:prSet presAssocID="{3E70803D-310F-4B59-B365-AD986E2C68B5}" presName="bullet5a" presStyleLbl="node1" presStyleIdx="0" presStyleCnt="5"/>
      <dgm:spPr/>
    </dgm:pt>
    <dgm:pt modelId="{B13EB635-1D7C-4033-BF55-719023865346}" type="pres">
      <dgm:prSet presAssocID="{3E70803D-310F-4B59-B365-AD986E2C68B5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348D28-7876-4309-83B6-CEA6195800F7}" type="pres">
      <dgm:prSet presAssocID="{3630F39B-D476-4955-9D37-8270D05F13FE}" presName="bullet5b" presStyleLbl="node1" presStyleIdx="1" presStyleCnt="5"/>
      <dgm:spPr/>
    </dgm:pt>
    <dgm:pt modelId="{1BC1DCC3-B92B-435E-9BDC-3E33EA68A7E9}" type="pres">
      <dgm:prSet presAssocID="{3630F39B-D476-4955-9D37-8270D05F13FE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16D939-AB6E-4204-8D55-679EBBA12B4C}" type="pres">
      <dgm:prSet presAssocID="{A17C838F-C9D6-4099-B015-91796E5C6A0A}" presName="bullet5c" presStyleLbl="node1" presStyleIdx="2" presStyleCnt="5"/>
      <dgm:spPr/>
    </dgm:pt>
    <dgm:pt modelId="{9CC5FD94-C545-46D3-BEA0-E3F2D1E265B6}" type="pres">
      <dgm:prSet presAssocID="{A17C838F-C9D6-4099-B015-91796E5C6A0A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30A2CC-EDCA-406F-BF1A-809DB1CDC5AE}" type="pres">
      <dgm:prSet presAssocID="{858E7718-EDEC-4CF3-80BD-4B7576A62F6C}" presName="bullet5d" presStyleLbl="node1" presStyleIdx="3" presStyleCnt="5"/>
      <dgm:spPr/>
    </dgm:pt>
    <dgm:pt modelId="{228FFE39-F37C-448D-A3ED-008AF0938DB3}" type="pres">
      <dgm:prSet presAssocID="{858E7718-EDEC-4CF3-80BD-4B7576A62F6C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CB8205-D157-4976-9E08-D8C6362C8A3E}" type="pres">
      <dgm:prSet presAssocID="{25F0E24B-369E-4019-8860-CDD08DF0B3FA}" presName="bullet5e" presStyleLbl="node1" presStyleIdx="4" presStyleCnt="5" custLinFactNeighborX="-7337" custLinFactNeighborY="-4665"/>
      <dgm:spPr/>
    </dgm:pt>
    <dgm:pt modelId="{C9D17E4F-04E0-489B-9F19-035AD6BACD8D}" type="pres">
      <dgm:prSet presAssocID="{25F0E24B-369E-4019-8860-CDD08DF0B3FA}" presName="textBox5e" presStyleLbl="revTx" presStyleIdx="4" presStyleCnt="5" custLinFactNeighborX="5037" custLinFactNeighborY="122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07EF13-62B4-4463-925A-EFFF55F5E46A}" srcId="{9F847237-4661-4819-808A-C8DF17A6FD61}" destId="{858E7718-EDEC-4CF3-80BD-4B7576A62F6C}" srcOrd="3" destOrd="0" parTransId="{B4D2585A-9A5C-4337-A316-2122C53CA9DE}" sibTransId="{C9DEB187-1240-4D88-A769-F49C7A94847F}"/>
    <dgm:cxn modelId="{36FC7A87-634A-4DE6-A35A-82A83EE7975E}" srcId="{9F847237-4661-4819-808A-C8DF17A6FD61}" destId="{25F0E24B-369E-4019-8860-CDD08DF0B3FA}" srcOrd="4" destOrd="0" parTransId="{3B5F0278-CFF6-498A-9ECB-54DDF501A4E4}" sibTransId="{58641EC1-DD02-4E43-B167-749C2F608FA3}"/>
    <dgm:cxn modelId="{72DC724E-E09A-4E0E-B01C-192FEA63D2D3}" type="presOf" srcId="{A17C838F-C9D6-4099-B015-91796E5C6A0A}" destId="{9CC5FD94-C545-46D3-BEA0-E3F2D1E265B6}" srcOrd="0" destOrd="0" presId="urn:microsoft.com/office/officeart/2005/8/layout/arrow2"/>
    <dgm:cxn modelId="{5992CD0A-7CE6-4C03-8738-D53E7C7C6601}" type="presOf" srcId="{3E70803D-310F-4B59-B365-AD986E2C68B5}" destId="{B13EB635-1D7C-4033-BF55-719023865346}" srcOrd="0" destOrd="0" presId="urn:microsoft.com/office/officeart/2005/8/layout/arrow2"/>
    <dgm:cxn modelId="{DED99AB4-64C4-46E4-8FAF-6B0BB6937651}" type="presOf" srcId="{9F847237-4661-4819-808A-C8DF17A6FD61}" destId="{4DBC5637-71CE-4E7A-AB4E-FF893F4ED0CE}" srcOrd="0" destOrd="0" presId="urn:microsoft.com/office/officeart/2005/8/layout/arrow2"/>
    <dgm:cxn modelId="{5A289444-612E-4968-BD6F-28FD8FA0CC1B}" type="presOf" srcId="{25F0E24B-369E-4019-8860-CDD08DF0B3FA}" destId="{C9D17E4F-04E0-489B-9F19-035AD6BACD8D}" srcOrd="0" destOrd="0" presId="urn:microsoft.com/office/officeart/2005/8/layout/arrow2"/>
    <dgm:cxn modelId="{5917C143-02CC-422C-92BC-0BE2F85A0BE6}" srcId="{9F847237-4661-4819-808A-C8DF17A6FD61}" destId="{3630F39B-D476-4955-9D37-8270D05F13FE}" srcOrd="1" destOrd="0" parTransId="{53614B99-20F8-4577-A5C7-680AE3736106}" sibTransId="{BDFA2513-AB3F-4E6D-9982-4F61A1B5F15C}"/>
    <dgm:cxn modelId="{72A94E1C-5FFE-4282-B274-8B73F923EDF9}" type="presOf" srcId="{3630F39B-D476-4955-9D37-8270D05F13FE}" destId="{1BC1DCC3-B92B-435E-9BDC-3E33EA68A7E9}" srcOrd="0" destOrd="0" presId="urn:microsoft.com/office/officeart/2005/8/layout/arrow2"/>
    <dgm:cxn modelId="{C21348E1-0095-40B0-AF7C-AE837F7AD441}" type="presOf" srcId="{858E7718-EDEC-4CF3-80BD-4B7576A62F6C}" destId="{228FFE39-F37C-448D-A3ED-008AF0938DB3}" srcOrd="0" destOrd="0" presId="urn:microsoft.com/office/officeart/2005/8/layout/arrow2"/>
    <dgm:cxn modelId="{9EAF7FD6-94E7-42F7-8165-65D141233F53}" srcId="{9F847237-4661-4819-808A-C8DF17A6FD61}" destId="{A17C838F-C9D6-4099-B015-91796E5C6A0A}" srcOrd="2" destOrd="0" parTransId="{27408D90-E4C4-4B41-96B9-567D4A9734B7}" sibTransId="{B9E2542F-1610-4D3D-83A5-B0412FBFE802}"/>
    <dgm:cxn modelId="{C7CE4AC6-522A-4CA3-B94F-C321BBD194E8}" srcId="{9F847237-4661-4819-808A-C8DF17A6FD61}" destId="{5C5D69FE-7B06-41A0-8CD7-D0114FD1642A}" srcOrd="5" destOrd="0" parTransId="{184AA05C-872C-41A7-990B-5B22F644AD25}" sibTransId="{2E50BDF6-B8BA-44BB-9176-DB059685B4B7}"/>
    <dgm:cxn modelId="{98EC2A38-EB9B-4303-9FD4-4742563DEB64}" srcId="{9F847237-4661-4819-808A-C8DF17A6FD61}" destId="{3E70803D-310F-4B59-B365-AD986E2C68B5}" srcOrd="0" destOrd="0" parTransId="{138F6986-D2B2-4DE9-9A83-EC7AA7E67090}" sibTransId="{1055113B-8376-4B16-8022-05807EF9F89F}"/>
    <dgm:cxn modelId="{4EC857DA-F815-4157-873E-E4ABF1CE1CBF}" type="presParOf" srcId="{4DBC5637-71CE-4E7A-AB4E-FF893F4ED0CE}" destId="{5D60D1C5-8F57-48EE-8A64-4C54F83BA692}" srcOrd="0" destOrd="0" presId="urn:microsoft.com/office/officeart/2005/8/layout/arrow2"/>
    <dgm:cxn modelId="{61BAC14E-8587-4CEE-AF2B-9538041F51E9}" type="presParOf" srcId="{4DBC5637-71CE-4E7A-AB4E-FF893F4ED0CE}" destId="{6A2400BF-7994-4568-985D-A7E2B45C0805}" srcOrd="1" destOrd="0" presId="urn:microsoft.com/office/officeart/2005/8/layout/arrow2"/>
    <dgm:cxn modelId="{2EE74543-482B-4CC4-9574-49E2A47E03B0}" type="presParOf" srcId="{6A2400BF-7994-4568-985D-A7E2B45C0805}" destId="{24D3A400-16EF-4965-804C-8E109F5BE372}" srcOrd="0" destOrd="0" presId="urn:microsoft.com/office/officeart/2005/8/layout/arrow2"/>
    <dgm:cxn modelId="{9DC563F8-EEF0-4A7A-868B-C364DB662BEF}" type="presParOf" srcId="{6A2400BF-7994-4568-985D-A7E2B45C0805}" destId="{B13EB635-1D7C-4033-BF55-719023865346}" srcOrd="1" destOrd="0" presId="urn:microsoft.com/office/officeart/2005/8/layout/arrow2"/>
    <dgm:cxn modelId="{4B485592-8018-4DCB-9327-DD44E8B60887}" type="presParOf" srcId="{6A2400BF-7994-4568-985D-A7E2B45C0805}" destId="{0A348D28-7876-4309-83B6-CEA6195800F7}" srcOrd="2" destOrd="0" presId="urn:microsoft.com/office/officeart/2005/8/layout/arrow2"/>
    <dgm:cxn modelId="{39F44334-6A40-4E1E-AC89-D1535097486D}" type="presParOf" srcId="{6A2400BF-7994-4568-985D-A7E2B45C0805}" destId="{1BC1DCC3-B92B-435E-9BDC-3E33EA68A7E9}" srcOrd="3" destOrd="0" presId="urn:microsoft.com/office/officeart/2005/8/layout/arrow2"/>
    <dgm:cxn modelId="{55377DE7-23A6-45DF-9849-91D756E3F8AD}" type="presParOf" srcId="{6A2400BF-7994-4568-985D-A7E2B45C0805}" destId="{EC16D939-AB6E-4204-8D55-679EBBA12B4C}" srcOrd="4" destOrd="0" presId="urn:microsoft.com/office/officeart/2005/8/layout/arrow2"/>
    <dgm:cxn modelId="{6275F8BA-3F2C-44FD-9B74-57C01484B823}" type="presParOf" srcId="{6A2400BF-7994-4568-985D-A7E2B45C0805}" destId="{9CC5FD94-C545-46D3-BEA0-E3F2D1E265B6}" srcOrd="5" destOrd="0" presId="urn:microsoft.com/office/officeart/2005/8/layout/arrow2"/>
    <dgm:cxn modelId="{141D598B-DD24-4E16-85C8-41D2F2DA2690}" type="presParOf" srcId="{6A2400BF-7994-4568-985D-A7E2B45C0805}" destId="{0930A2CC-EDCA-406F-BF1A-809DB1CDC5AE}" srcOrd="6" destOrd="0" presId="urn:microsoft.com/office/officeart/2005/8/layout/arrow2"/>
    <dgm:cxn modelId="{BB1BD236-839A-49C9-BA1D-76F50331E0A1}" type="presParOf" srcId="{6A2400BF-7994-4568-985D-A7E2B45C0805}" destId="{228FFE39-F37C-448D-A3ED-008AF0938DB3}" srcOrd="7" destOrd="0" presId="urn:microsoft.com/office/officeart/2005/8/layout/arrow2"/>
    <dgm:cxn modelId="{4CABC32E-D83F-47AA-9D67-5B7B6C5AF12B}" type="presParOf" srcId="{6A2400BF-7994-4568-985D-A7E2B45C0805}" destId="{D2CB8205-D157-4976-9E08-D8C6362C8A3E}" srcOrd="8" destOrd="0" presId="urn:microsoft.com/office/officeart/2005/8/layout/arrow2"/>
    <dgm:cxn modelId="{B5C8C3F7-0216-45BF-AA7E-DAF1190F9141}" type="presParOf" srcId="{6A2400BF-7994-4568-985D-A7E2B45C0805}" destId="{C9D17E4F-04E0-489B-9F19-035AD6BACD8D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2C1071-4E5F-4C25-8650-2B2844E2C676}">
      <dsp:nvSpPr>
        <dsp:cNvPr id="0" name=""/>
        <dsp:cNvSpPr/>
      </dsp:nvSpPr>
      <dsp:spPr>
        <a:xfrm>
          <a:off x="2430269" y="0"/>
          <a:ext cx="972108" cy="792088"/>
        </a:xfrm>
        <a:prstGeom prst="trapezoid">
          <a:avLst>
            <a:gd name="adj" fmla="val 6136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>
          <a:bevelT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 </a:t>
          </a:r>
          <a:r>
            <a:rPr lang="ru-RU" sz="1800" b="1" kern="1200" dirty="0" smtClean="0">
              <a:solidFill>
                <a:srgbClr val="002060"/>
              </a:solidFill>
            </a:rPr>
            <a:t>творчество</a:t>
          </a:r>
          <a:endParaRPr lang="en-US" sz="1800" b="1" kern="1200" dirty="0">
            <a:solidFill>
              <a:srgbClr val="002060"/>
            </a:solidFill>
          </a:endParaRPr>
        </a:p>
      </dsp:txBody>
      <dsp:txXfrm>
        <a:off x="2430269" y="0"/>
        <a:ext cx="972108" cy="792088"/>
      </dsp:txXfrm>
    </dsp:sp>
    <dsp:sp modelId="{ED4A0C73-14DE-4310-AF41-B27636C42E37}">
      <dsp:nvSpPr>
        <dsp:cNvPr id="0" name=""/>
        <dsp:cNvSpPr/>
      </dsp:nvSpPr>
      <dsp:spPr>
        <a:xfrm>
          <a:off x="1944216" y="792087"/>
          <a:ext cx="1944216" cy="792088"/>
        </a:xfrm>
        <a:prstGeom prst="trapezoid">
          <a:avLst>
            <a:gd name="adj" fmla="val 6136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rgbClr val="002060"/>
              </a:solidFill>
            </a:rPr>
            <a:t> </a:t>
          </a:r>
          <a:r>
            <a:rPr lang="ru-RU" sz="2400" b="1" kern="1200" dirty="0" smtClean="0">
              <a:solidFill>
                <a:srgbClr val="002060"/>
              </a:solidFill>
            </a:rPr>
            <a:t>оценка</a:t>
          </a:r>
          <a:endParaRPr lang="en-US" sz="2400" b="1" kern="1200" dirty="0">
            <a:solidFill>
              <a:srgbClr val="002060"/>
            </a:solidFill>
          </a:endParaRPr>
        </a:p>
      </dsp:txBody>
      <dsp:txXfrm>
        <a:off x="2284453" y="792087"/>
        <a:ext cx="1263740" cy="792088"/>
      </dsp:txXfrm>
    </dsp:sp>
    <dsp:sp modelId="{D12C3911-09C7-46E2-ABA9-24BFC8154764}">
      <dsp:nvSpPr>
        <dsp:cNvPr id="0" name=""/>
        <dsp:cNvSpPr/>
      </dsp:nvSpPr>
      <dsp:spPr>
        <a:xfrm>
          <a:off x="1458162" y="1584175"/>
          <a:ext cx="2916324" cy="792088"/>
        </a:xfrm>
        <a:prstGeom prst="trapezoid">
          <a:avLst>
            <a:gd name="adj" fmla="val 6136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>
          <a:bevelT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rgbClr val="002060"/>
              </a:solidFill>
            </a:rPr>
            <a:t> </a:t>
          </a:r>
          <a:r>
            <a:rPr lang="ru-RU" sz="2400" b="1" kern="1200" dirty="0" smtClean="0">
              <a:solidFill>
                <a:srgbClr val="002060"/>
              </a:solidFill>
            </a:rPr>
            <a:t>анализ</a:t>
          </a:r>
          <a:endParaRPr lang="en-US" sz="2400" b="1" kern="1200" dirty="0">
            <a:solidFill>
              <a:srgbClr val="002060"/>
            </a:solidFill>
          </a:endParaRPr>
        </a:p>
      </dsp:txBody>
      <dsp:txXfrm>
        <a:off x="1968518" y="1584175"/>
        <a:ext cx="1895610" cy="792088"/>
      </dsp:txXfrm>
    </dsp:sp>
    <dsp:sp modelId="{D4D4CD23-674A-40C7-952A-C3E253020351}">
      <dsp:nvSpPr>
        <dsp:cNvPr id="0" name=""/>
        <dsp:cNvSpPr/>
      </dsp:nvSpPr>
      <dsp:spPr>
        <a:xfrm>
          <a:off x="972107" y="2376264"/>
          <a:ext cx="3888432" cy="792088"/>
        </a:xfrm>
        <a:prstGeom prst="trapezoid">
          <a:avLst>
            <a:gd name="adj" fmla="val 6136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>
          <a:bevelT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 </a:t>
          </a:r>
          <a:r>
            <a:rPr lang="ru-RU" sz="2400" b="1" kern="1200" dirty="0" smtClean="0">
              <a:solidFill>
                <a:schemeClr val="accent2">
                  <a:lumMod val="75000"/>
                </a:schemeClr>
              </a:solidFill>
            </a:rPr>
            <a:t>применение</a:t>
          </a:r>
          <a:endParaRPr lang="en-US" sz="24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1652583" y="2376264"/>
        <a:ext cx="2527480" cy="792088"/>
      </dsp:txXfrm>
    </dsp:sp>
    <dsp:sp modelId="{407CA089-AEF6-4137-AD42-6C62E8738DE1}">
      <dsp:nvSpPr>
        <dsp:cNvPr id="0" name=""/>
        <dsp:cNvSpPr/>
      </dsp:nvSpPr>
      <dsp:spPr>
        <a:xfrm>
          <a:off x="486053" y="3168352"/>
          <a:ext cx="4860540" cy="792088"/>
        </a:xfrm>
        <a:prstGeom prst="trapezoid">
          <a:avLst>
            <a:gd name="adj" fmla="val 6136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ru-RU" sz="2800" b="1" kern="1200" dirty="0" smtClean="0">
              <a:solidFill>
                <a:schemeClr val="accent2">
                  <a:lumMod val="75000"/>
                </a:schemeClr>
              </a:solidFill>
            </a:rPr>
            <a:t>понимание</a:t>
          </a:r>
          <a:endParaRPr lang="en-US" sz="28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1336648" y="3168352"/>
        <a:ext cx="3159351" cy="792088"/>
      </dsp:txXfrm>
    </dsp:sp>
    <dsp:sp modelId="{03677428-8F0C-4342-9B45-5F00F717651B}">
      <dsp:nvSpPr>
        <dsp:cNvPr id="0" name=""/>
        <dsp:cNvSpPr/>
      </dsp:nvSpPr>
      <dsp:spPr>
        <a:xfrm>
          <a:off x="0" y="3960440"/>
          <a:ext cx="5832648" cy="792088"/>
        </a:xfrm>
        <a:prstGeom prst="trapezoid">
          <a:avLst>
            <a:gd name="adj" fmla="val 6136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>
          <a:bevelT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ru-RU" sz="2800" b="1" kern="1200" dirty="0" smtClean="0">
              <a:solidFill>
                <a:schemeClr val="accent2">
                  <a:lumMod val="75000"/>
                </a:schemeClr>
              </a:solidFill>
            </a:rPr>
            <a:t>знание</a:t>
          </a:r>
          <a:endParaRPr lang="en-US" sz="28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1020713" y="3960440"/>
        <a:ext cx="3791221" cy="7920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60D1C5-8F57-48EE-8A64-4C54F83BA692}">
      <dsp:nvSpPr>
        <dsp:cNvPr id="0" name=""/>
        <dsp:cNvSpPr/>
      </dsp:nvSpPr>
      <dsp:spPr>
        <a:xfrm>
          <a:off x="216004" y="0"/>
          <a:ext cx="6502400" cy="40640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D3A400-16EF-4965-804C-8E109F5BE372}">
      <dsp:nvSpPr>
        <dsp:cNvPr id="0" name=""/>
        <dsp:cNvSpPr/>
      </dsp:nvSpPr>
      <dsp:spPr>
        <a:xfrm>
          <a:off x="917678" y="3021990"/>
          <a:ext cx="149555" cy="1495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3EB635-1D7C-4033-BF55-719023865346}">
      <dsp:nvSpPr>
        <dsp:cNvPr id="0" name=""/>
        <dsp:cNvSpPr/>
      </dsp:nvSpPr>
      <dsp:spPr>
        <a:xfrm>
          <a:off x="992455" y="3096768"/>
          <a:ext cx="851814" cy="9672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246" tIns="0" rIns="0" bIns="0" numCol="1" spcCol="1270" anchor="t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700" kern="1200" dirty="0"/>
        </a:p>
      </dsp:txBody>
      <dsp:txXfrm>
        <a:off x="992455" y="3096768"/>
        <a:ext cx="851814" cy="967232"/>
      </dsp:txXfrm>
    </dsp:sp>
    <dsp:sp modelId="{0A348D28-7876-4309-83B6-CEA6195800F7}">
      <dsp:nvSpPr>
        <dsp:cNvPr id="0" name=""/>
        <dsp:cNvSpPr/>
      </dsp:nvSpPr>
      <dsp:spPr>
        <a:xfrm>
          <a:off x="1727227" y="2244140"/>
          <a:ext cx="234086" cy="2340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C1DCC3-B92B-435E-9BDC-3E33EA68A7E9}">
      <dsp:nvSpPr>
        <dsp:cNvPr id="0" name=""/>
        <dsp:cNvSpPr/>
      </dsp:nvSpPr>
      <dsp:spPr>
        <a:xfrm>
          <a:off x="1844270" y="2361183"/>
          <a:ext cx="1079398" cy="170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038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>
            <a:solidFill>
              <a:srgbClr val="002060"/>
            </a:solidFill>
          </a:endParaRPr>
        </a:p>
      </dsp:txBody>
      <dsp:txXfrm>
        <a:off x="1844270" y="2361183"/>
        <a:ext cx="1079398" cy="1702816"/>
      </dsp:txXfrm>
    </dsp:sp>
    <dsp:sp modelId="{EC16D939-AB6E-4204-8D55-679EBBA12B4C}">
      <dsp:nvSpPr>
        <dsp:cNvPr id="0" name=""/>
        <dsp:cNvSpPr/>
      </dsp:nvSpPr>
      <dsp:spPr>
        <a:xfrm>
          <a:off x="2767611" y="1623974"/>
          <a:ext cx="312115" cy="3121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C5FD94-C545-46D3-BEA0-E3F2D1E265B6}">
      <dsp:nvSpPr>
        <dsp:cNvPr id="0" name=""/>
        <dsp:cNvSpPr/>
      </dsp:nvSpPr>
      <dsp:spPr>
        <a:xfrm>
          <a:off x="2923668" y="1780031"/>
          <a:ext cx="1254963" cy="2283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83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>
            <a:solidFill>
              <a:srgbClr val="002060"/>
            </a:solidFill>
          </a:endParaRPr>
        </a:p>
      </dsp:txBody>
      <dsp:txXfrm>
        <a:off x="2923668" y="1780031"/>
        <a:ext cx="1254963" cy="2283968"/>
      </dsp:txXfrm>
    </dsp:sp>
    <dsp:sp modelId="{0930A2CC-EDCA-406F-BF1A-809DB1CDC5AE}">
      <dsp:nvSpPr>
        <dsp:cNvPr id="0" name=""/>
        <dsp:cNvSpPr/>
      </dsp:nvSpPr>
      <dsp:spPr>
        <a:xfrm>
          <a:off x="3977057" y="1139545"/>
          <a:ext cx="403148" cy="4031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8FFE39-F37C-448D-A3ED-008AF0938DB3}">
      <dsp:nvSpPr>
        <dsp:cNvPr id="0" name=""/>
        <dsp:cNvSpPr/>
      </dsp:nvSpPr>
      <dsp:spPr>
        <a:xfrm>
          <a:off x="4178632" y="1341119"/>
          <a:ext cx="1300480" cy="2722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620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>
            <a:solidFill>
              <a:srgbClr val="002060"/>
            </a:solidFill>
          </a:endParaRPr>
        </a:p>
      </dsp:txBody>
      <dsp:txXfrm>
        <a:off x="4178632" y="1341119"/>
        <a:ext cx="1300480" cy="2722880"/>
      </dsp:txXfrm>
    </dsp:sp>
    <dsp:sp modelId="{D2CB8205-D157-4976-9E08-D8C6362C8A3E}">
      <dsp:nvSpPr>
        <dsp:cNvPr id="0" name=""/>
        <dsp:cNvSpPr/>
      </dsp:nvSpPr>
      <dsp:spPr>
        <a:xfrm>
          <a:off x="5184577" y="792087"/>
          <a:ext cx="513689" cy="5136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D17E4F-04E0-489B-9F19-035AD6BACD8D}">
      <dsp:nvSpPr>
        <dsp:cNvPr id="0" name=""/>
        <dsp:cNvSpPr/>
      </dsp:nvSpPr>
      <dsp:spPr>
        <a:xfrm>
          <a:off x="5544617" y="1072895"/>
          <a:ext cx="1300480" cy="2991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193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b="1" kern="1200" dirty="0">
            <a:solidFill>
              <a:srgbClr val="002060"/>
            </a:solidFill>
          </a:endParaRPr>
        </a:p>
      </dsp:txBody>
      <dsp:txXfrm>
        <a:off x="5544617" y="1072895"/>
        <a:ext cx="1300480" cy="29911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60D1C5-8F57-48EE-8A64-4C54F83BA692}">
      <dsp:nvSpPr>
        <dsp:cNvPr id="0" name=""/>
        <dsp:cNvSpPr/>
      </dsp:nvSpPr>
      <dsp:spPr>
        <a:xfrm>
          <a:off x="216004" y="0"/>
          <a:ext cx="6502400" cy="40640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D3A400-16EF-4965-804C-8E109F5BE372}">
      <dsp:nvSpPr>
        <dsp:cNvPr id="0" name=""/>
        <dsp:cNvSpPr/>
      </dsp:nvSpPr>
      <dsp:spPr>
        <a:xfrm>
          <a:off x="917678" y="3021990"/>
          <a:ext cx="149555" cy="1495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3EB635-1D7C-4033-BF55-719023865346}">
      <dsp:nvSpPr>
        <dsp:cNvPr id="0" name=""/>
        <dsp:cNvSpPr/>
      </dsp:nvSpPr>
      <dsp:spPr>
        <a:xfrm>
          <a:off x="992455" y="3096768"/>
          <a:ext cx="851814" cy="9672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246" tIns="0" rIns="0" bIns="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rgbClr val="002060"/>
              </a:solidFill>
            </a:rPr>
            <a:t>Перевести цели в измеряемые учебные результаты</a:t>
          </a:r>
          <a:endParaRPr lang="ru-RU" sz="900" kern="1200" dirty="0"/>
        </a:p>
      </dsp:txBody>
      <dsp:txXfrm>
        <a:off x="992455" y="3096768"/>
        <a:ext cx="851814" cy="967232"/>
      </dsp:txXfrm>
    </dsp:sp>
    <dsp:sp modelId="{0A348D28-7876-4309-83B6-CEA6195800F7}">
      <dsp:nvSpPr>
        <dsp:cNvPr id="0" name=""/>
        <dsp:cNvSpPr/>
      </dsp:nvSpPr>
      <dsp:spPr>
        <a:xfrm>
          <a:off x="1727227" y="2244140"/>
          <a:ext cx="234086" cy="2340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C1DCC3-B92B-435E-9BDC-3E33EA68A7E9}">
      <dsp:nvSpPr>
        <dsp:cNvPr id="0" name=""/>
        <dsp:cNvSpPr/>
      </dsp:nvSpPr>
      <dsp:spPr>
        <a:xfrm>
          <a:off x="1844270" y="2361183"/>
          <a:ext cx="1079398" cy="170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038" tIns="0" rIns="0" bIns="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rgbClr val="002060"/>
              </a:solidFill>
            </a:rPr>
            <a:t>Определить</a:t>
          </a:r>
          <a:r>
            <a:rPr lang="ru-RU" sz="900" b="1" kern="1200" baseline="0" dirty="0" smtClean="0">
              <a:solidFill>
                <a:srgbClr val="002060"/>
              </a:solidFill>
            </a:rPr>
            <a:t> необходимый для них уровень достижений</a:t>
          </a:r>
          <a:endParaRPr lang="ru-RU" sz="900" kern="1200" dirty="0">
            <a:solidFill>
              <a:srgbClr val="002060"/>
            </a:solidFill>
          </a:endParaRPr>
        </a:p>
      </dsp:txBody>
      <dsp:txXfrm>
        <a:off x="1844270" y="2361183"/>
        <a:ext cx="1079398" cy="1702816"/>
      </dsp:txXfrm>
    </dsp:sp>
    <dsp:sp modelId="{EC16D939-AB6E-4204-8D55-679EBBA12B4C}">
      <dsp:nvSpPr>
        <dsp:cNvPr id="0" name=""/>
        <dsp:cNvSpPr/>
      </dsp:nvSpPr>
      <dsp:spPr>
        <a:xfrm>
          <a:off x="2767611" y="1623974"/>
          <a:ext cx="312115" cy="3121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C5FD94-C545-46D3-BEA0-E3F2D1E265B6}">
      <dsp:nvSpPr>
        <dsp:cNvPr id="0" name=""/>
        <dsp:cNvSpPr/>
      </dsp:nvSpPr>
      <dsp:spPr>
        <a:xfrm>
          <a:off x="2923668" y="1780031"/>
          <a:ext cx="1254963" cy="2283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83" tIns="0" rIns="0" bIns="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rgbClr val="002060"/>
              </a:solidFill>
            </a:rPr>
            <a:t>Отобрать</a:t>
          </a:r>
          <a:r>
            <a:rPr lang="ru-RU" sz="900" b="1" kern="1200" baseline="0" dirty="0" smtClean="0">
              <a:solidFill>
                <a:srgbClr val="002060"/>
              </a:solidFill>
            </a:rPr>
            <a:t> и содержание и техники оценивания</a:t>
          </a:r>
          <a:endParaRPr lang="ru-RU" sz="900" kern="1200" dirty="0">
            <a:solidFill>
              <a:srgbClr val="002060"/>
            </a:solidFill>
          </a:endParaRPr>
        </a:p>
      </dsp:txBody>
      <dsp:txXfrm>
        <a:off x="2923668" y="1780031"/>
        <a:ext cx="1254963" cy="2283968"/>
      </dsp:txXfrm>
    </dsp:sp>
    <dsp:sp modelId="{0930A2CC-EDCA-406F-BF1A-809DB1CDC5AE}">
      <dsp:nvSpPr>
        <dsp:cNvPr id="0" name=""/>
        <dsp:cNvSpPr/>
      </dsp:nvSpPr>
      <dsp:spPr>
        <a:xfrm>
          <a:off x="3977057" y="1139545"/>
          <a:ext cx="403148" cy="4031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8FFE39-F37C-448D-A3ED-008AF0938DB3}">
      <dsp:nvSpPr>
        <dsp:cNvPr id="0" name=""/>
        <dsp:cNvSpPr/>
      </dsp:nvSpPr>
      <dsp:spPr>
        <a:xfrm>
          <a:off x="4178632" y="1341119"/>
          <a:ext cx="1300480" cy="2722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620" tIns="0" rIns="0" bIns="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rgbClr val="002060"/>
              </a:solidFill>
            </a:rPr>
            <a:t>Выбрать</a:t>
          </a:r>
          <a:r>
            <a:rPr lang="ru-RU" sz="900" b="1" kern="1200" baseline="0" dirty="0" smtClean="0">
              <a:solidFill>
                <a:srgbClr val="002060"/>
              </a:solidFill>
            </a:rPr>
            <a:t> и реализовать соответствующий метод обучения</a:t>
          </a:r>
          <a:endParaRPr lang="ru-RU" sz="900" kern="1200" dirty="0">
            <a:solidFill>
              <a:srgbClr val="002060"/>
            </a:solidFill>
          </a:endParaRPr>
        </a:p>
      </dsp:txBody>
      <dsp:txXfrm>
        <a:off x="4178632" y="1341119"/>
        <a:ext cx="1300480" cy="2722880"/>
      </dsp:txXfrm>
    </dsp:sp>
    <dsp:sp modelId="{D2CB8205-D157-4976-9E08-D8C6362C8A3E}">
      <dsp:nvSpPr>
        <dsp:cNvPr id="0" name=""/>
        <dsp:cNvSpPr/>
      </dsp:nvSpPr>
      <dsp:spPr>
        <a:xfrm>
          <a:off x="5184577" y="792087"/>
          <a:ext cx="513689" cy="5136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D17E4F-04E0-489B-9F19-035AD6BACD8D}">
      <dsp:nvSpPr>
        <dsp:cNvPr id="0" name=""/>
        <dsp:cNvSpPr/>
      </dsp:nvSpPr>
      <dsp:spPr>
        <a:xfrm>
          <a:off x="5544617" y="1072895"/>
          <a:ext cx="1300480" cy="2991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193" tIns="0" rIns="0" bIns="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rgbClr val="002060"/>
              </a:solidFill>
            </a:rPr>
            <a:t>Провести</a:t>
          </a:r>
          <a:r>
            <a:rPr lang="ru-RU" sz="900" b="1" kern="1200" baseline="0" dirty="0" smtClean="0">
              <a:solidFill>
                <a:srgbClr val="002060"/>
              </a:solidFill>
            </a:rPr>
            <a:t> оценивание и установить достигнуты ли измеряемые учебные результаты</a:t>
          </a:r>
          <a:endParaRPr lang="ru-RU" sz="900" b="1" kern="1200" dirty="0">
            <a:solidFill>
              <a:srgbClr val="002060"/>
            </a:solidFill>
          </a:endParaRPr>
        </a:p>
      </dsp:txBody>
      <dsp:txXfrm>
        <a:off x="5544617" y="1072895"/>
        <a:ext cx="1300480" cy="29911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D7D3E8-976A-4D8C-955C-95D1CE6FE0FC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85D0C9-E090-416B-B5B3-10D5EAE5B1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352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5D0C9-E090-416B-B5B3-10D5EAE5B17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9295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5D0C9-E090-416B-B5B3-10D5EAE5B175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4479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5D0C9-E090-416B-B5B3-10D5EAE5B175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447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B5673F-8C95-4D6D-A434-641F08526F2A}" type="slidenum">
              <a:rPr lang="en-US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5D0C9-E090-416B-B5B3-10D5EAE5B17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929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5D0C9-E090-416B-B5B3-10D5EAE5B175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929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5D0C9-E090-416B-B5B3-10D5EAE5B175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447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5D0C9-E090-416B-B5B3-10D5EAE5B175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447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5D0C9-E090-416B-B5B3-10D5EAE5B175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447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5D0C9-E090-416B-B5B3-10D5EAE5B175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4479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5D0C9-E090-416B-B5B3-10D5EAE5B175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695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9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1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6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6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1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5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6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" name="Rounded Rectangle 10"/>
          <p:cNvSpPr/>
          <p:nvPr/>
        </p:nvSpPr>
        <p:spPr>
          <a:xfrm>
            <a:off x="92075" y="76200"/>
            <a:ext cx="8959850" cy="4998244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41F97-09F6-4E5A-8985-2EF82260A1CF}" type="datetime1">
              <a:rPr lang="en-US">
                <a:solidFill>
                  <a:srgbClr val="564B3C"/>
                </a:solidFill>
              </a:rPr>
              <a:pPr>
                <a:defRPr/>
              </a:pPr>
              <a:t>12/11/2017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41B92-7D07-43DD-8F02-112162FECB9F}" type="slidenum">
              <a:rPr lang="en-US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27932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4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9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1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951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3" r:id="rId4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851920" y="7268"/>
            <a:ext cx="486003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ko-KR" sz="3200" b="1" dirty="0">
                <a:solidFill>
                  <a:srgbClr val="00B0F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Формирующее оценивание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90512" y="819602"/>
            <a:ext cx="772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1491630"/>
            <a:ext cx="48600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Освоение и внедрение в практику 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работы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учителей школы системы 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формирующего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оценивания, 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условие формирования 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метапредметных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умений 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обучающихся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489" y="166510"/>
            <a:ext cx="2957513" cy="2212975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717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ko-KR" sz="2400" dirty="0" smtClean="0">
                <a:solidFill>
                  <a:srgbClr val="0070C0"/>
                </a:solidFill>
              </a:rPr>
              <a:t>ЧТО </a:t>
            </a:r>
            <a:r>
              <a:rPr lang="ru-RU" altLang="ko-KR" sz="2400" dirty="0">
                <a:solidFill>
                  <a:srgbClr val="0070C0"/>
                </a:solidFill>
              </a:rPr>
              <a:t>ТАКОЕ ФОРМИРУЮЩЕЕ ОЦЕНИВАНИЕ?</a:t>
            </a:r>
            <a:endParaRPr lang="ko-KR" altLang="en-US" sz="2400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1763688" y="1664246"/>
            <a:ext cx="7139136" cy="2995737"/>
          </a:xfrm>
        </p:spPr>
        <p:txBody>
          <a:bodyPr/>
          <a:lstStyle/>
          <a:p>
            <a:r>
              <a:rPr lang="ru-RU" altLang="ko-KR" sz="2000" dirty="0">
                <a:solidFill>
                  <a:schemeClr val="tx1"/>
                </a:solidFill>
              </a:rPr>
              <a:t>Систематический сбор и анализ информации с целью информирования о процессе обучения и как его улучшить, а именно:</a:t>
            </a:r>
          </a:p>
          <a:p>
            <a:r>
              <a:rPr lang="ru-RU" altLang="ko-KR" sz="2000" dirty="0">
                <a:solidFill>
                  <a:schemeClr val="tx1"/>
                </a:solidFill>
              </a:rPr>
              <a:t>•	</a:t>
            </a:r>
            <a:r>
              <a:rPr lang="ru-RU" altLang="ko-KR" sz="2000" b="1" dirty="0">
                <a:solidFill>
                  <a:schemeClr val="tx1"/>
                </a:solidFill>
              </a:rPr>
              <a:t>Где ученик находится</a:t>
            </a:r>
          </a:p>
          <a:p>
            <a:r>
              <a:rPr lang="ru-RU" altLang="ko-KR" sz="2000" dirty="0">
                <a:solidFill>
                  <a:schemeClr val="tx1"/>
                </a:solidFill>
              </a:rPr>
              <a:t>•	</a:t>
            </a:r>
            <a:r>
              <a:rPr lang="ru-RU" altLang="ko-KR" sz="2000" b="1" dirty="0">
                <a:solidFill>
                  <a:schemeClr val="tx1"/>
                </a:solidFill>
              </a:rPr>
              <a:t>Где должен быть</a:t>
            </a:r>
          </a:p>
          <a:p>
            <a:r>
              <a:rPr lang="ru-RU" altLang="ko-KR" sz="2000" dirty="0">
                <a:solidFill>
                  <a:schemeClr val="tx1"/>
                </a:solidFill>
              </a:rPr>
              <a:t>•	</a:t>
            </a:r>
            <a:r>
              <a:rPr lang="ru-RU" altLang="ko-KR" sz="2000" b="1" dirty="0">
                <a:solidFill>
                  <a:schemeClr val="tx1"/>
                </a:solidFill>
              </a:rPr>
              <a:t>В каком направлении ему двигаться дальше</a:t>
            </a:r>
          </a:p>
          <a:p>
            <a:endParaRPr lang="ko-KR" alt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62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1995687"/>
            <a:ext cx="5544616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sz="2000" b="1" dirty="0" smtClean="0">
                <a:latin typeface="Arial" pitchFamily="34" charset="0"/>
                <a:cs typeface="Arial" pitchFamily="34" charset="0"/>
              </a:rPr>
              <a:t>  Мы </a:t>
            </a:r>
            <a:r>
              <a:rPr lang="ru-RU" altLang="ko-KR" sz="2000" b="1" dirty="0">
                <a:latin typeface="Arial" pitchFamily="34" charset="0"/>
                <a:cs typeface="Arial" pitchFamily="34" charset="0"/>
              </a:rPr>
              <a:t>оцениваем </a:t>
            </a:r>
            <a:endParaRPr lang="ru-RU" altLang="ko-KR" sz="2000" b="1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sz="4000" b="1" dirty="0" smtClean="0">
                <a:latin typeface="Arial" pitchFamily="34" charset="0"/>
                <a:cs typeface="Arial" pitchFamily="34" charset="0"/>
              </a:rPr>
              <a:t>       процесс</a:t>
            </a:r>
            <a:r>
              <a:rPr lang="ru-RU" altLang="ko-KR" sz="12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sz="12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altLang="ko-KR" sz="1200" b="1" dirty="0" smtClean="0">
                <a:latin typeface="Arial" pitchFamily="34" charset="0"/>
                <a:cs typeface="Arial" pitchFamily="34" charset="0"/>
              </a:rPr>
              <a:t>                       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sz="12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altLang="ko-KR" sz="1200" b="1" dirty="0" smtClean="0">
                <a:latin typeface="Arial" pitchFamily="34" charset="0"/>
                <a:cs typeface="Arial" pitchFamily="34" charset="0"/>
              </a:rPr>
              <a:t>                                      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sz="12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altLang="ko-KR" sz="1200" b="1" dirty="0" smtClean="0">
                <a:latin typeface="Arial" pitchFamily="34" charset="0"/>
                <a:cs typeface="Arial" pitchFamily="34" charset="0"/>
              </a:rPr>
              <a:t>                                                     </a:t>
            </a:r>
            <a:r>
              <a:rPr lang="ru-RU" altLang="ko-KR" sz="2000" b="1" dirty="0" smtClean="0">
                <a:latin typeface="Arial" pitchFamily="34" charset="0"/>
                <a:cs typeface="Arial" pitchFamily="34" charset="0"/>
              </a:rPr>
              <a:t>обучения </a:t>
            </a:r>
            <a:endParaRPr kumimoji="0" lang="en-US" altLang="ko-K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971600" y="339503"/>
            <a:ext cx="763284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ko-KR" sz="2800" b="1" dirty="0" smtClean="0">
                <a:solidFill>
                  <a:srgbClr val="0070C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ЧТО </a:t>
            </a:r>
            <a:r>
              <a:rPr lang="ru-RU" altLang="ko-KR" sz="2800" b="1" dirty="0">
                <a:solidFill>
                  <a:srgbClr val="0070C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МЫ конкретно ОЦЕНИВАЕМ через формирующее  оценивание?</a:t>
            </a:r>
            <a:endParaRPr lang="en-US" altLang="ko-KR" sz="2800" b="1" dirty="0" smtClean="0">
              <a:solidFill>
                <a:srgbClr val="0070C0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30" y="3270275"/>
            <a:ext cx="2626419" cy="1821376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834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ko-KR" sz="2400" dirty="0" smtClean="0">
                <a:solidFill>
                  <a:srgbClr val="0070C0"/>
                </a:solidFill>
              </a:rPr>
              <a:t>ЧТО </a:t>
            </a:r>
            <a:r>
              <a:rPr lang="ru-RU" altLang="ko-KR" sz="2400" dirty="0">
                <a:solidFill>
                  <a:srgbClr val="0070C0"/>
                </a:solidFill>
              </a:rPr>
              <a:t>ДАЕТ ФОРМИРУЮЩЕЕ ОЦЕНИВАНИЕ?</a:t>
            </a:r>
            <a:endParaRPr lang="ko-KR" altLang="en-US" sz="2400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1187624" y="987575"/>
            <a:ext cx="7956376" cy="3067745"/>
          </a:xfrm>
        </p:spPr>
        <p:txBody>
          <a:bodyPr/>
          <a:lstStyle/>
          <a:p>
            <a:endParaRPr lang="ru-RU" altLang="ko-KR" sz="2800" dirty="0"/>
          </a:p>
          <a:p>
            <a:r>
              <a:rPr lang="ru-RU" altLang="ko-KR" sz="2800" dirty="0"/>
              <a:t>•	</a:t>
            </a:r>
            <a:r>
              <a:rPr lang="ru-RU" altLang="ko-KR" sz="2400" dirty="0">
                <a:solidFill>
                  <a:schemeClr val="tx1"/>
                </a:solidFill>
              </a:rPr>
              <a:t>что ученик знает </a:t>
            </a:r>
            <a:r>
              <a:rPr lang="ru-RU" altLang="ko-KR" sz="2400" dirty="0">
                <a:solidFill>
                  <a:srgbClr val="0070C0"/>
                </a:solidFill>
              </a:rPr>
              <a:t>ЗНАНИЕ</a:t>
            </a:r>
          </a:p>
          <a:p>
            <a:r>
              <a:rPr lang="ru-RU" altLang="ko-KR" sz="2400" dirty="0">
                <a:solidFill>
                  <a:schemeClr val="tx1"/>
                </a:solidFill>
              </a:rPr>
              <a:t>•	насколько хорошо ученик умеет </a:t>
            </a:r>
            <a:endParaRPr lang="ru-RU" altLang="ko-KR" sz="2400" dirty="0" smtClean="0">
              <a:solidFill>
                <a:schemeClr val="tx1"/>
              </a:solidFill>
            </a:endParaRPr>
          </a:p>
          <a:p>
            <a:r>
              <a:rPr lang="ru-RU" altLang="ko-KR" sz="2400" dirty="0">
                <a:solidFill>
                  <a:schemeClr val="tx1"/>
                </a:solidFill>
              </a:rPr>
              <a:t> </a:t>
            </a:r>
            <a:r>
              <a:rPr lang="ru-RU" altLang="ko-KR" sz="2400" dirty="0" smtClean="0">
                <a:solidFill>
                  <a:schemeClr val="tx1"/>
                </a:solidFill>
              </a:rPr>
              <a:t>          выполнять   задание </a:t>
            </a:r>
            <a:r>
              <a:rPr lang="ru-RU" altLang="ko-KR" sz="2400" dirty="0" smtClean="0">
                <a:solidFill>
                  <a:srgbClr val="0070C0"/>
                </a:solidFill>
              </a:rPr>
              <a:t>УМЕНИЕ</a:t>
            </a:r>
            <a:endParaRPr lang="ru-RU" altLang="ko-KR" sz="2400" dirty="0">
              <a:solidFill>
                <a:srgbClr val="0070C0"/>
              </a:solidFill>
            </a:endParaRPr>
          </a:p>
          <a:p>
            <a:r>
              <a:rPr lang="ru-RU" altLang="ko-KR" sz="2400" dirty="0">
                <a:solidFill>
                  <a:schemeClr val="tx1"/>
                </a:solidFill>
              </a:rPr>
              <a:t>•	как организует работу </a:t>
            </a:r>
            <a:r>
              <a:rPr lang="ru-RU" altLang="ko-KR" sz="2400" dirty="0">
                <a:solidFill>
                  <a:srgbClr val="0070C0"/>
                </a:solidFill>
              </a:rPr>
              <a:t>ПРОЦЕСС</a:t>
            </a:r>
          </a:p>
          <a:p>
            <a:r>
              <a:rPr lang="ru-RU" altLang="ko-KR" sz="2400" dirty="0">
                <a:solidFill>
                  <a:schemeClr val="tx1"/>
                </a:solidFill>
              </a:rPr>
              <a:t>•	отношение к процессу работы </a:t>
            </a:r>
            <a:r>
              <a:rPr lang="ru-RU" altLang="ko-KR" sz="2400" dirty="0" smtClean="0">
                <a:solidFill>
                  <a:schemeClr val="tx1"/>
                </a:solidFill>
              </a:rPr>
              <a:t> </a:t>
            </a:r>
            <a:r>
              <a:rPr lang="ru-RU" altLang="ko-KR" sz="2400" dirty="0" smtClean="0">
                <a:solidFill>
                  <a:srgbClr val="0070C0"/>
                </a:solidFill>
              </a:rPr>
              <a:t>МОТИВАЦИЮ</a:t>
            </a:r>
            <a:endParaRPr lang="ru-RU" altLang="ko-KR" sz="2400" dirty="0">
              <a:solidFill>
                <a:srgbClr val="0070C0"/>
              </a:solidFill>
            </a:endParaRPr>
          </a:p>
          <a:p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92642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335" y="1233495"/>
            <a:ext cx="3672408" cy="3046304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19672" y="201012"/>
            <a:ext cx="7524328" cy="884466"/>
          </a:xfrm>
        </p:spPr>
        <p:txBody>
          <a:bodyPr/>
          <a:lstStyle/>
          <a:p>
            <a:pPr algn="ctr"/>
            <a:r>
              <a:rPr lang="ru-RU" altLang="ko-KR" sz="2400" dirty="0">
                <a:solidFill>
                  <a:srgbClr val="0070C0"/>
                </a:solidFill>
              </a:rPr>
              <a:t>В ЧЕМ РАЗНИЦА ФОРМИРУЮЩЕГО ОЦЕНИВАНИЯ И </a:t>
            </a:r>
            <a:br>
              <a:rPr lang="ru-RU" altLang="ko-KR" sz="2400" dirty="0">
                <a:solidFill>
                  <a:srgbClr val="0070C0"/>
                </a:solidFill>
              </a:rPr>
            </a:br>
            <a:r>
              <a:rPr lang="ru-RU" altLang="ko-KR" sz="2400" dirty="0">
                <a:solidFill>
                  <a:srgbClr val="0070C0"/>
                </a:solidFill>
              </a:rPr>
              <a:t>СУММИРУЮЩЕГО ОЦЕНИВАНИЯ?</a:t>
            </a:r>
            <a:endParaRPr lang="ko-KR" altLang="en-US" sz="2400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1187624" y="987575"/>
            <a:ext cx="7956376" cy="3067745"/>
          </a:xfrm>
        </p:spPr>
        <p:txBody>
          <a:bodyPr/>
          <a:lstStyle/>
          <a:p>
            <a:endParaRPr lang="ru-RU" altLang="ko-KR" sz="2800" dirty="0"/>
          </a:p>
          <a:p>
            <a:r>
              <a:rPr lang="ru-RU" altLang="ko-KR" sz="2800" dirty="0"/>
              <a:t>	</a:t>
            </a:r>
            <a:endParaRPr lang="ko-KR" altLang="en-US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729" y="1235008"/>
            <a:ext cx="3803162" cy="3118518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9438603"/>
              </p:ext>
            </p:extLst>
          </p:nvPr>
        </p:nvGraphicFramePr>
        <p:xfrm>
          <a:off x="323528" y="195486"/>
          <a:ext cx="1115616" cy="25796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616"/>
              </a:tblGrid>
              <a:tr h="5794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Кто 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оценивает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?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232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Зачем </a:t>
                      </a:r>
                      <a:endParaRPr lang="ru-RU" sz="1200" b="1" dirty="0" smtClean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оценивает</a:t>
                      </a:r>
                      <a:r>
                        <a:rPr lang="ru-RU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?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297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Как?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586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Для кого?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055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Инструмент оценивания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983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dirty="0" smtClean="0"/>
              <a:t>В </a:t>
            </a:r>
            <a:r>
              <a:rPr lang="ru-RU" sz="1800" dirty="0"/>
              <a:t>ЧЕМ РАЗНИЦА ФОРМИРУЮЩЕГО ОЦЕНИВАНИЯ И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СУММИРУЮЩЕГО </a:t>
            </a:r>
            <a:r>
              <a:rPr lang="ru-RU" sz="1800" dirty="0"/>
              <a:t>ОЦЕНИВАНИЯ?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algn="ctr" fontAlgn="ctr" latinLnBrk="0">
              <a:spcBef>
                <a:spcPts val="0"/>
              </a:spcBef>
              <a:spcAft>
                <a:spcPts val="600"/>
              </a:spcAft>
            </a:pPr>
            <a:endParaRPr lang="ru-RU" sz="1200" dirty="0">
              <a:latin typeface="Arial"/>
            </a:endParaRPr>
          </a:p>
          <a:p>
            <a:pPr algn="r" latinLnBrk="0">
              <a:spcBef>
                <a:spcPts val="0"/>
              </a:spcBef>
              <a:spcAft>
                <a:spcPts val="600"/>
              </a:spcAft>
            </a:pPr>
            <a:endParaRPr lang="ru-RU" sz="1200" dirty="0">
              <a:latin typeface="Arial"/>
            </a:endParaRPr>
          </a:p>
          <a:p>
            <a:pPr algn="r" fontAlgn="b" latinLnBrk="0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latin typeface="Arial"/>
                <a:ea typeface="PMingLiU"/>
                <a:cs typeface="Arial"/>
              </a:rPr>
              <a:t>            </a:t>
            </a:r>
            <a:endParaRPr lang="ru-RU" sz="1200" dirty="0">
              <a:latin typeface="Arial"/>
            </a:endParaRPr>
          </a:p>
          <a:p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1047501"/>
              </p:ext>
            </p:extLst>
          </p:nvPr>
        </p:nvGraphicFramePr>
        <p:xfrm>
          <a:off x="56456" y="771550"/>
          <a:ext cx="9108504" cy="4191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616"/>
                <a:gridCol w="3744416"/>
                <a:gridCol w="4248472"/>
              </a:tblGrid>
              <a:tr h="53088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Составляющие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Внешняя (суммирующая)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Внутренняя (</a:t>
                      </a:r>
                      <a:r>
                        <a:rPr lang="ru-RU" sz="1200" b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формирующая)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12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Кто </a:t>
                      </a:r>
                      <a:endParaRPr lang="ru-RU" sz="1200" b="1" dirty="0" smtClean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оценивает</a:t>
                      </a:r>
                      <a:r>
                        <a:rPr lang="ru-RU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?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Субъект, который непосредственно не участвует </a:t>
                      </a:r>
                      <a:r>
                        <a:rPr lang="ru-RU" sz="12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в </a:t>
                      </a:r>
                      <a:r>
                        <a:rPr lang="ru-RU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процессе обучения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Учитель, который обучает, находится внутри процесса </a:t>
                      </a:r>
                      <a:endParaRPr lang="ru-RU" sz="1200" dirty="0" smtClean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обучения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3596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Зачем </a:t>
                      </a:r>
                      <a:endParaRPr lang="ru-RU" sz="1200" b="1" dirty="0" smtClean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оценивает</a:t>
                      </a:r>
                      <a:r>
                        <a:rPr lang="ru-RU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?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Фиксирует уровень достижений учащихся по </a:t>
                      </a:r>
                      <a:endParaRPr lang="ru-RU" sz="1200" dirty="0" smtClean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итогам </a:t>
                      </a:r>
                      <a:r>
                        <a:rPr lang="ru-RU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освоения конкретного содержания </a:t>
                      </a:r>
                      <a:endParaRPr lang="ru-RU" sz="1200" dirty="0" smtClean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образования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Выявляет пробел в освоении учащимися </a:t>
                      </a:r>
                      <a:r>
                        <a:rPr lang="ru-RU" sz="12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содержания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образования, чтобы восполнить его максимально </a:t>
                      </a:r>
                      <a:endParaRPr lang="ru-RU" sz="1200" dirty="0" smtClean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эффективно </a:t>
                      </a:r>
                      <a:r>
                        <a:rPr lang="ru-RU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для каждого учащегося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6209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Как?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Предполагает сравнение одного ученика с другим, </a:t>
                      </a:r>
                      <a:endParaRPr lang="ru-RU" sz="1200" dirty="0" smtClean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но </a:t>
                      </a:r>
                      <a:r>
                        <a:rPr lang="ru-RU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не посредством сравнения работ учащихся, </a:t>
                      </a:r>
                      <a:endParaRPr lang="ru-RU" sz="1200" dirty="0" smtClean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а </a:t>
                      </a:r>
                      <a:r>
                        <a:rPr lang="ru-RU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путем сравнения каждой работы с эталоном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Определяет индивидуальные достижения каждого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учащегося и не сравнивает результаты разных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учащихся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615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Для кого?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Ориентирована на совокупность </a:t>
                      </a:r>
                      <a:r>
                        <a:rPr lang="ru-RU" sz="12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учащихся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Ориентирована на конкретного учащегося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1542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Инструмент оценивания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Система заданий, стандартизированных по </a:t>
                      </a:r>
                      <a:r>
                        <a:rPr lang="ru-RU" sz="12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содержанию</a:t>
                      </a:r>
                      <a:r>
                        <a:rPr lang="ru-RU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2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процедуре</a:t>
                      </a:r>
                      <a:r>
                        <a:rPr lang="ru-RU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и</a:t>
                      </a:r>
                      <a:r>
                        <a:rPr lang="ru-RU" sz="1200" baseline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способам </a:t>
                      </a:r>
                      <a:r>
                        <a:rPr lang="ru-RU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проверки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Единичные задания, не стандартизированные по содержанию, процедуре и способам проверки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735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/>
          <p:cNvSpPr/>
          <p:nvPr/>
        </p:nvSpPr>
        <p:spPr>
          <a:xfrm>
            <a:off x="1907705" y="483518"/>
            <a:ext cx="7200800" cy="3776786"/>
          </a:xfrm>
          <a:prstGeom prst="cloud">
            <a:avLst/>
          </a:prstGeom>
          <a:gradFill flip="none" rotWithShape="1">
            <a:gsLst>
              <a:gs pos="0">
                <a:schemeClr val="accent1">
                  <a:alpha val="71000"/>
                  <a:lumMod val="52000"/>
                  <a:lumOff val="48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0215" indent="450215" algn="just"/>
            <a:endParaRPr lang="ru-RU" sz="2400" dirty="0" smtClean="0">
              <a:solidFill>
                <a:srgbClr val="231F20"/>
              </a:solidFill>
              <a:cs typeface="Calibri"/>
            </a:endParaRPr>
          </a:p>
          <a:p>
            <a:pPr marL="450215" indent="450215" algn="just"/>
            <a:endParaRPr lang="ru-RU" sz="2400" dirty="0" smtClean="0">
              <a:solidFill>
                <a:srgbClr val="231F20"/>
              </a:solidFill>
              <a:cs typeface="Calibri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1900885" y="874042"/>
            <a:ext cx="7139136" cy="3386262"/>
          </a:xfrm>
        </p:spPr>
        <p:txBody>
          <a:bodyPr/>
          <a:lstStyle/>
          <a:p>
            <a:pPr marL="450215" lvl="0" indent="450215" algn="just">
              <a:spcBef>
                <a:spcPts val="0"/>
              </a:spcBef>
            </a:pPr>
            <a:r>
              <a:rPr lang="ru-RU" altLang="ko-KR" sz="2000" b="1" dirty="0" smtClean="0">
                <a:solidFill>
                  <a:schemeClr val="tx1"/>
                </a:solidFill>
              </a:rPr>
              <a:t>      </a:t>
            </a:r>
            <a:r>
              <a:rPr lang="ru-RU" altLang="ko-KR" sz="2000" b="1" dirty="0">
                <a:solidFill>
                  <a:schemeClr val="tx1"/>
                </a:solidFill>
                <a:latin typeface="+mj-lt"/>
              </a:rPr>
              <a:t>разделение ответственности </a:t>
            </a:r>
            <a:endParaRPr lang="ru-RU" altLang="ko-KR" sz="2000" b="1" dirty="0" smtClean="0">
              <a:solidFill>
                <a:schemeClr val="tx1"/>
              </a:solidFill>
              <a:latin typeface="+mj-lt"/>
            </a:endParaRPr>
          </a:p>
          <a:p>
            <a:pPr marL="450215" lvl="0" indent="450215" algn="just">
              <a:spcBef>
                <a:spcPts val="0"/>
              </a:spcBef>
            </a:pPr>
            <a:r>
              <a:rPr lang="ru-RU" b="1" dirty="0" smtClean="0">
                <a:solidFill>
                  <a:srgbClr val="231F20"/>
                </a:solidFill>
                <a:latin typeface="맑은 고딕"/>
                <a:cs typeface="Calibri"/>
              </a:rPr>
              <a:t>Мотивация</a:t>
            </a:r>
            <a:r>
              <a:rPr lang="ru-RU" dirty="0" smtClean="0">
                <a:solidFill>
                  <a:srgbClr val="231F20"/>
                </a:solidFill>
                <a:latin typeface="맑은 고딕"/>
                <a:cs typeface="Calibri"/>
              </a:rPr>
              <a:t> </a:t>
            </a:r>
            <a:r>
              <a:rPr lang="ru-RU" sz="2000" dirty="0">
                <a:solidFill>
                  <a:srgbClr val="231F20"/>
                </a:solidFill>
                <a:latin typeface="맑은 고딕"/>
                <a:cs typeface="Calibri"/>
              </a:rPr>
              <a:t>обратная связь </a:t>
            </a:r>
            <a:r>
              <a:rPr lang="ru-RU" dirty="0">
                <a:solidFill>
                  <a:srgbClr val="231F20"/>
                </a:solidFill>
                <a:latin typeface="맑은 고딕"/>
                <a:cs typeface="Calibri"/>
              </a:rPr>
              <a:t>фиксирование </a:t>
            </a:r>
            <a:r>
              <a:rPr lang="ru-RU" dirty="0" smtClean="0">
                <a:solidFill>
                  <a:srgbClr val="231F20"/>
                </a:solidFill>
                <a:latin typeface="맑은 고딕"/>
                <a:cs typeface="Calibri"/>
              </a:rPr>
              <a:t>результат</a:t>
            </a:r>
          </a:p>
          <a:p>
            <a:pPr marL="450215" lvl="0" indent="450215" algn="just">
              <a:spcBef>
                <a:spcPts val="0"/>
              </a:spcBef>
            </a:pPr>
            <a:r>
              <a:rPr lang="ru-RU" b="1" dirty="0" smtClean="0">
                <a:solidFill>
                  <a:srgbClr val="231F20"/>
                </a:solidFill>
                <a:latin typeface="맑은 고딕"/>
                <a:cs typeface="Calibri"/>
              </a:rPr>
              <a:t>Ликвидация </a:t>
            </a:r>
            <a:r>
              <a:rPr lang="ru-RU" b="1" dirty="0">
                <a:solidFill>
                  <a:srgbClr val="231F20"/>
                </a:solidFill>
                <a:latin typeface="맑은 고딕"/>
                <a:cs typeface="Calibri"/>
              </a:rPr>
              <a:t>пробелов</a:t>
            </a:r>
            <a:r>
              <a:rPr lang="ru-RU" sz="2800" b="1" dirty="0">
                <a:solidFill>
                  <a:srgbClr val="231F20"/>
                </a:solidFill>
                <a:latin typeface="맑은 고딕"/>
                <a:cs typeface="Calibri"/>
              </a:rPr>
              <a:t> </a:t>
            </a:r>
            <a:r>
              <a:rPr lang="ru-RU" sz="2800" dirty="0">
                <a:solidFill>
                  <a:srgbClr val="231F20"/>
                </a:solidFill>
                <a:latin typeface="맑은 고딕"/>
                <a:cs typeface="Calibri"/>
              </a:rPr>
              <a:t>развитие </a:t>
            </a:r>
            <a:r>
              <a:rPr lang="ru-RU" sz="2000" dirty="0">
                <a:solidFill>
                  <a:srgbClr val="231F20"/>
                </a:solidFill>
                <a:latin typeface="맑은 고딕"/>
                <a:cs typeface="Calibri"/>
              </a:rPr>
              <a:t>динамика</a:t>
            </a:r>
            <a:r>
              <a:rPr lang="ru-RU" dirty="0">
                <a:solidFill>
                  <a:srgbClr val="231F20"/>
                </a:solidFill>
                <a:latin typeface="맑은 고딕"/>
                <a:cs typeface="Calibri"/>
              </a:rPr>
              <a:t> </a:t>
            </a:r>
            <a:endParaRPr lang="ru-RU" dirty="0" smtClean="0">
              <a:solidFill>
                <a:srgbClr val="231F20"/>
              </a:solidFill>
              <a:latin typeface="맑은 고딕"/>
              <a:cs typeface="Calibri"/>
            </a:endParaRPr>
          </a:p>
          <a:p>
            <a:pPr marL="450215" lvl="0" indent="450215" algn="just">
              <a:spcBef>
                <a:spcPts val="0"/>
              </a:spcBef>
            </a:pPr>
            <a:r>
              <a:rPr lang="ru-RU" sz="2000" b="1" dirty="0" smtClean="0">
                <a:solidFill>
                  <a:srgbClr val="231F20"/>
                </a:solidFill>
                <a:latin typeface="맑은 고딕"/>
                <a:cs typeface="Calibri"/>
              </a:rPr>
              <a:t>процесс</a:t>
            </a:r>
            <a:r>
              <a:rPr lang="ru-RU" dirty="0" smtClean="0">
                <a:solidFill>
                  <a:srgbClr val="231F20"/>
                </a:solidFill>
                <a:latin typeface="맑은 고딕"/>
                <a:cs typeface="Calibri"/>
              </a:rPr>
              <a:t> </a:t>
            </a:r>
            <a:r>
              <a:rPr lang="ru-RU" dirty="0">
                <a:solidFill>
                  <a:srgbClr val="231F20"/>
                </a:solidFill>
                <a:latin typeface="맑은 고딕"/>
                <a:cs typeface="Calibri"/>
              </a:rPr>
              <a:t>знания </a:t>
            </a:r>
            <a:r>
              <a:rPr lang="ru-RU" b="1" dirty="0" smtClean="0">
                <a:solidFill>
                  <a:srgbClr val="231F20"/>
                </a:solidFill>
                <a:latin typeface="맑은 고딕"/>
                <a:cs typeface="Calibri"/>
              </a:rPr>
              <a:t>Критерии</a:t>
            </a:r>
            <a:r>
              <a:rPr lang="ru-RU" dirty="0" smtClean="0">
                <a:solidFill>
                  <a:srgbClr val="231F20"/>
                </a:solidFill>
                <a:latin typeface="맑은 고딕"/>
                <a:cs typeface="Calibri"/>
              </a:rPr>
              <a:t> рубрики  </a:t>
            </a:r>
            <a:r>
              <a:rPr lang="ru-RU" b="1" dirty="0" smtClean="0">
                <a:solidFill>
                  <a:srgbClr val="231F20"/>
                </a:solidFill>
                <a:latin typeface="맑은 고딕"/>
                <a:cs typeface="Calibri"/>
              </a:rPr>
              <a:t>самостоятельность</a:t>
            </a:r>
            <a:endParaRPr lang="ru-RU" dirty="0">
              <a:solidFill>
                <a:prstClr val="white"/>
              </a:solidFill>
              <a:latin typeface="맑은 고딕"/>
              <a:cs typeface="+mn-cs"/>
            </a:endParaRPr>
          </a:p>
          <a:p>
            <a:pPr marL="450215" lvl="0" indent="450215" algn="just">
              <a:spcBef>
                <a:spcPts val="0"/>
              </a:spcBef>
            </a:pPr>
            <a:r>
              <a:rPr lang="ru-RU" b="1" dirty="0" smtClean="0">
                <a:solidFill>
                  <a:srgbClr val="231F20"/>
                </a:solidFill>
                <a:latin typeface="맑은 고딕"/>
                <a:cs typeface="Calibri"/>
              </a:rPr>
              <a:t>самооценка </a:t>
            </a:r>
            <a:r>
              <a:rPr lang="ru-RU" dirty="0" smtClean="0">
                <a:solidFill>
                  <a:srgbClr val="231F20"/>
                </a:solidFill>
                <a:latin typeface="맑은 고딕"/>
                <a:cs typeface="Calibri"/>
              </a:rPr>
              <a:t> </a:t>
            </a:r>
            <a:r>
              <a:rPr lang="ru-RU" sz="1800" dirty="0" err="1" smtClean="0">
                <a:solidFill>
                  <a:srgbClr val="231F20"/>
                </a:solidFill>
                <a:latin typeface="맑은 고딕"/>
                <a:cs typeface="Calibri"/>
              </a:rPr>
              <a:t>взаимооценка</a:t>
            </a:r>
            <a:r>
              <a:rPr lang="ru-RU" sz="1800" dirty="0" smtClean="0">
                <a:solidFill>
                  <a:srgbClr val="231F20"/>
                </a:solidFill>
                <a:latin typeface="맑은 고딕"/>
                <a:cs typeface="Calibri"/>
              </a:rPr>
              <a:t> </a:t>
            </a:r>
            <a:r>
              <a:rPr lang="ru-RU" sz="2400" dirty="0">
                <a:solidFill>
                  <a:srgbClr val="231F20"/>
                </a:solidFill>
                <a:latin typeface="맑은 고딕"/>
                <a:cs typeface="Calibri"/>
              </a:rPr>
              <a:t>рост</a:t>
            </a:r>
            <a:r>
              <a:rPr lang="ru-RU" dirty="0">
                <a:solidFill>
                  <a:srgbClr val="231F20"/>
                </a:solidFill>
                <a:latin typeface="맑은 고딕"/>
                <a:cs typeface="Calibri"/>
              </a:rPr>
              <a:t>  </a:t>
            </a:r>
            <a:r>
              <a:rPr lang="ru-RU" sz="1800" b="1" dirty="0" smtClean="0">
                <a:solidFill>
                  <a:srgbClr val="231F20"/>
                </a:solidFill>
                <a:latin typeface="맑은 고딕"/>
                <a:cs typeface="Calibri"/>
              </a:rPr>
              <a:t>Индивидуальное </a:t>
            </a:r>
          </a:p>
          <a:p>
            <a:pPr marL="450215" lvl="0" indent="450215" algn="just">
              <a:spcBef>
                <a:spcPts val="0"/>
              </a:spcBef>
            </a:pPr>
            <a:r>
              <a:rPr lang="ru-RU" sz="1800" dirty="0" smtClean="0">
                <a:solidFill>
                  <a:srgbClr val="231F20"/>
                </a:solidFill>
                <a:latin typeface="맑은 고딕"/>
                <a:cs typeface="Calibri"/>
              </a:rPr>
              <a:t>достижение </a:t>
            </a:r>
            <a:r>
              <a:rPr lang="ru-RU" sz="2000" b="1" dirty="0" smtClean="0">
                <a:solidFill>
                  <a:srgbClr val="231F20"/>
                </a:solidFill>
                <a:latin typeface="맑은 고딕"/>
                <a:cs typeface="Calibri"/>
              </a:rPr>
              <a:t>развивающая</a:t>
            </a:r>
            <a:r>
              <a:rPr lang="ru-RU" sz="2000" dirty="0" smtClean="0">
                <a:solidFill>
                  <a:srgbClr val="231F20"/>
                </a:solidFill>
                <a:latin typeface="맑은 고딕"/>
                <a:cs typeface="Calibri"/>
              </a:rPr>
              <a:t> </a:t>
            </a:r>
            <a:r>
              <a:rPr lang="ru-RU" dirty="0">
                <a:solidFill>
                  <a:srgbClr val="231F20"/>
                </a:solidFill>
                <a:latin typeface="맑은 고딕"/>
                <a:cs typeface="Calibri"/>
              </a:rPr>
              <a:t>воспитывающая </a:t>
            </a:r>
            <a:endParaRPr lang="ru-RU" dirty="0" smtClean="0">
              <a:solidFill>
                <a:srgbClr val="231F20"/>
              </a:solidFill>
              <a:latin typeface="맑은 고딕"/>
              <a:cs typeface="Calibri"/>
            </a:endParaRPr>
          </a:p>
          <a:p>
            <a:pPr marL="450215" lvl="0" indent="450215" algn="just">
              <a:spcBef>
                <a:spcPts val="0"/>
              </a:spcBef>
            </a:pPr>
            <a:r>
              <a:rPr lang="ru-RU" sz="1800" dirty="0" smtClean="0">
                <a:solidFill>
                  <a:srgbClr val="231F20"/>
                </a:solidFill>
                <a:latin typeface="맑은 고딕"/>
                <a:cs typeface="Calibri"/>
              </a:rPr>
              <a:t>диагностическая</a:t>
            </a:r>
            <a:r>
              <a:rPr lang="ru-RU" dirty="0" smtClean="0">
                <a:solidFill>
                  <a:srgbClr val="231F20"/>
                </a:solidFill>
                <a:latin typeface="맑은 고딕"/>
                <a:cs typeface="Calibri"/>
              </a:rPr>
              <a:t> текущая итоговая </a:t>
            </a:r>
          </a:p>
          <a:p>
            <a:pPr marL="450215" lvl="0" indent="450215" algn="just">
              <a:spcBef>
                <a:spcPts val="0"/>
              </a:spcBef>
            </a:pPr>
            <a:r>
              <a:rPr lang="ru-RU" sz="2400" b="1" dirty="0" smtClean="0">
                <a:solidFill>
                  <a:srgbClr val="231F20"/>
                </a:solidFill>
                <a:latin typeface="맑은 고딕"/>
                <a:cs typeface="Calibri"/>
              </a:rPr>
              <a:t>формирующая</a:t>
            </a:r>
            <a:r>
              <a:rPr lang="ru-RU" dirty="0" smtClean="0">
                <a:solidFill>
                  <a:srgbClr val="231F20"/>
                </a:solidFill>
                <a:latin typeface="맑은 고딕"/>
                <a:cs typeface="Calibri"/>
              </a:rPr>
              <a:t> Внешняя</a:t>
            </a:r>
            <a:r>
              <a:rPr lang="ru-RU" dirty="0" smtClean="0">
                <a:solidFill>
                  <a:prstClr val="white"/>
                </a:solidFill>
                <a:latin typeface="맑은 고딕"/>
                <a:cs typeface="+mn-cs"/>
              </a:rPr>
              <a:t> </a:t>
            </a:r>
            <a:r>
              <a:rPr lang="ru-RU" sz="2400" b="1" dirty="0" smtClean="0">
                <a:solidFill>
                  <a:srgbClr val="231F20"/>
                </a:solidFill>
                <a:latin typeface="맑은 고딕"/>
                <a:ea typeface="Calibri"/>
                <a:cs typeface="Calibri"/>
              </a:rPr>
              <a:t>качество</a:t>
            </a:r>
            <a:r>
              <a:rPr lang="ru-RU" sz="2400" dirty="0" smtClean="0">
                <a:solidFill>
                  <a:srgbClr val="231F20"/>
                </a:solidFill>
                <a:latin typeface="맑은 고딕"/>
                <a:ea typeface="Calibri"/>
                <a:cs typeface="Calibri"/>
              </a:rPr>
              <a:t> </a:t>
            </a:r>
          </a:p>
          <a:p>
            <a:pPr marL="450215" lvl="0" indent="450215" algn="just">
              <a:spcBef>
                <a:spcPts val="0"/>
              </a:spcBef>
            </a:pPr>
            <a:r>
              <a:rPr lang="ru-RU" sz="1800" dirty="0" smtClean="0">
                <a:solidFill>
                  <a:srgbClr val="231F20"/>
                </a:solidFill>
                <a:latin typeface="맑은 고딕"/>
                <a:ea typeface="Calibri"/>
                <a:cs typeface="Calibri"/>
              </a:rPr>
              <a:t>непрерывно</a:t>
            </a:r>
            <a:r>
              <a:rPr lang="ru-RU" dirty="0" smtClean="0">
                <a:solidFill>
                  <a:srgbClr val="231F20"/>
                </a:solidFill>
                <a:latin typeface="맑은 고딕"/>
                <a:ea typeface="Calibri"/>
                <a:cs typeface="Calibri"/>
              </a:rPr>
              <a:t> рейтинг накопительная </a:t>
            </a:r>
          </a:p>
          <a:p>
            <a:pPr marL="450215" lvl="0" indent="450215" algn="just">
              <a:spcBef>
                <a:spcPts val="0"/>
              </a:spcBef>
            </a:pPr>
            <a:r>
              <a:rPr lang="ru-RU" dirty="0">
                <a:solidFill>
                  <a:srgbClr val="231F20"/>
                </a:solidFill>
                <a:latin typeface="맑은 고딕"/>
                <a:ea typeface="Calibri"/>
                <a:cs typeface="Calibri"/>
              </a:rPr>
              <a:t> </a:t>
            </a:r>
            <a:r>
              <a:rPr lang="ru-RU" dirty="0" smtClean="0">
                <a:solidFill>
                  <a:srgbClr val="231F20"/>
                </a:solidFill>
                <a:latin typeface="맑은 고딕"/>
                <a:ea typeface="Calibri"/>
                <a:cs typeface="Calibri"/>
              </a:rPr>
              <a:t>                              </a:t>
            </a:r>
            <a:r>
              <a:rPr lang="ru-RU" b="1" dirty="0" smtClean="0">
                <a:solidFill>
                  <a:srgbClr val="231F20"/>
                </a:solidFill>
                <a:latin typeface="맑은 고딕"/>
                <a:ea typeface="Calibri"/>
                <a:cs typeface="Calibri"/>
              </a:rPr>
              <a:t>Внутренняя</a:t>
            </a:r>
            <a:r>
              <a:rPr lang="ru-RU" dirty="0" smtClean="0">
                <a:solidFill>
                  <a:srgbClr val="231F20"/>
                </a:solidFill>
                <a:latin typeface="맑은 고딕"/>
                <a:ea typeface="Calibri"/>
                <a:cs typeface="Calibri"/>
              </a:rPr>
              <a:t> </a:t>
            </a:r>
            <a:endParaRPr lang="ru-RU" dirty="0">
              <a:solidFill>
                <a:prstClr val="white"/>
              </a:solidFill>
              <a:latin typeface="맑은 고딕"/>
              <a:cs typeface="+mn-cs"/>
            </a:endParaRPr>
          </a:p>
          <a:p>
            <a:endParaRPr lang="ko-KR" alt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84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2448"/>
            <a:ext cx="3669184" cy="2719387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971600" y="339503"/>
            <a:ext cx="48600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altLang="ko-KR" sz="3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2349301" y="164457"/>
            <a:ext cx="2952327" cy="1647473"/>
          </a:xfrm>
          <a:prstGeom prst="cloudCallout">
            <a:avLst/>
          </a:prstGeom>
          <a:solidFill>
            <a:schemeClr val="accent5">
              <a:lumMod val="20000"/>
              <a:lumOff val="80000"/>
            </a:schemeClr>
          </a:solidFill>
          <a:ln w="28575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16931" y="536479"/>
            <a:ext cx="24300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заблудился!! 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Мне рассказывают КУДА </a:t>
            </a: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должен попасть, но я не </a:t>
            </a:r>
            <a:endParaRPr lang="ru-RU" sz="1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знаю ОТ 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КУДА 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мне начать???</a:t>
            </a:r>
          </a:p>
        </p:txBody>
      </p:sp>
    </p:spTree>
    <p:extLst>
      <p:ext uri="{BB962C8B-B14F-4D97-AF65-F5344CB8AC3E}">
        <p14:creationId xmlns:p14="http://schemas.microsoft.com/office/powerpoint/2010/main" val="332029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>
                <a:solidFill>
                  <a:srgbClr val="002060"/>
                </a:solidFill>
              </a:rPr>
              <a:t>Формирование </a:t>
            </a:r>
            <a:r>
              <a:rPr lang="ru-RU" sz="2400" dirty="0" smtClean="0">
                <a:solidFill>
                  <a:srgbClr val="002060"/>
                </a:solidFill>
              </a:rPr>
              <a:t>субъект-субъектных 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отношений в </a:t>
            </a:r>
            <a:r>
              <a:rPr lang="ru-RU" sz="2400" dirty="0">
                <a:solidFill>
                  <a:srgbClr val="002060"/>
                </a:solidFill>
              </a:rPr>
              <a:t>процессе обучения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0"/>
          </p:nvPr>
        </p:nvSpPr>
        <p:spPr>
          <a:xfrm>
            <a:off x="539552" y="1059583"/>
            <a:ext cx="8496944" cy="2995737"/>
          </a:xfrm>
        </p:spPr>
        <p:txBody>
          <a:bodyPr/>
          <a:lstStyle/>
          <a:p>
            <a:pPr lvl="0" algn="ctr" latinLnBrk="0">
              <a:buClr>
                <a:srgbClr val="31B6FD"/>
              </a:buClr>
              <a:buSzPct val="100000"/>
            </a:pPr>
            <a:endParaRPr lang="ru-RU" altLang="ru-RU" sz="2400" b="1" dirty="0" smtClean="0">
              <a:solidFill>
                <a:srgbClr val="002060"/>
              </a:solidFill>
              <a:latin typeface="Verdana" pitchFamily="34" charset="0"/>
              <a:cs typeface="+mn-cs"/>
            </a:endParaRPr>
          </a:p>
          <a:p>
            <a:pPr lvl="0" algn="ctr" latinLnBrk="0">
              <a:buClr>
                <a:srgbClr val="31B6FD"/>
              </a:buClr>
              <a:buSzPct val="100000"/>
            </a:pPr>
            <a:r>
              <a:rPr lang="ru-RU" altLang="ru-RU" sz="2400" b="1" dirty="0" smtClean="0">
                <a:solidFill>
                  <a:srgbClr val="002060"/>
                </a:solidFill>
                <a:latin typeface="Verdana" pitchFamily="34" charset="0"/>
                <a:cs typeface="+mn-cs"/>
              </a:rPr>
              <a:t>Хороший </a:t>
            </a:r>
            <a:r>
              <a:rPr lang="ru-RU" altLang="ru-RU" sz="2400" b="1" dirty="0">
                <a:solidFill>
                  <a:srgbClr val="002060"/>
                </a:solidFill>
                <a:latin typeface="Verdana" pitchFamily="34" charset="0"/>
                <a:cs typeface="+mn-cs"/>
              </a:rPr>
              <a:t>ученик-</a:t>
            </a:r>
          </a:p>
          <a:p>
            <a:pPr lvl="0" algn="ctr" latinLnBrk="0">
              <a:buClr>
                <a:srgbClr val="31B6FD"/>
              </a:buClr>
              <a:buSzPct val="100000"/>
            </a:pPr>
            <a:r>
              <a:rPr lang="ru-RU" altLang="ru-RU" sz="2400" b="1" dirty="0">
                <a:solidFill>
                  <a:srgbClr val="002060"/>
                </a:solidFill>
                <a:latin typeface="Verdana" pitchFamily="34" charset="0"/>
                <a:cs typeface="+mn-cs"/>
              </a:rPr>
              <a:t>учится быть </a:t>
            </a:r>
            <a:r>
              <a:rPr lang="ru-RU" altLang="ru-RU" sz="2400" b="1" dirty="0" smtClean="0">
                <a:solidFill>
                  <a:srgbClr val="FF0000"/>
                </a:solidFill>
                <a:latin typeface="Verdana" pitchFamily="34" charset="0"/>
                <a:cs typeface="+mn-cs"/>
              </a:rPr>
              <a:t>независимым</a:t>
            </a:r>
          </a:p>
          <a:p>
            <a:pPr lvl="0" algn="ctr" latinLnBrk="0">
              <a:buClr>
                <a:srgbClr val="31B6FD"/>
              </a:buClr>
              <a:buSzPct val="100000"/>
            </a:pPr>
            <a:r>
              <a:rPr lang="ru-RU" altLang="ru-RU" sz="2800" b="1" dirty="0">
                <a:solidFill>
                  <a:srgbClr val="002060"/>
                </a:solidFill>
                <a:latin typeface="Verdana" pitchFamily="34" charset="0"/>
                <a:cs typeface="+mn-cs"/>
              </a:rPr>
              <a:t>или учится </a:t>
            </a:r>
            <a:r>
              <a:rPr lang="ru-RU" altLang="ru-RU" sz="2800" b="1" dirty="0" smtClean="0">
                <a:solidFill>
                  <a:srgbClr val="002060"/>
                </a:solidFill>
                <a:latin typeface="Verdana" pitchFamily="34" charset="0"/>
                <a:cs typeface="+mn-cs"/>
              </a:rPr>
              <a:t>вместе</a:t>
            </a:r>
          </a:p>
          <a:p>
            <a:pPr lvl="0" algn="ctr" latinLnBrk="0">
              <a:buClr>
                <a:srgbClr val="31B6FD"/>
              </a:buClr>
              <a:buSzPct val="100000"/>
            </a:pPr>
            <a:r>
              <a:rPr lang="ru-RU" altLang="ru-RU" sz="2800" b="1" dirty="0" smtClean="0">
                <a:solidFill>
                  <a:srgbClr val="FF0000"/>
                </a:solidFill>
                <a:latin typeface="Verdana" pitchFamily="34" charset="0"/>
                <a:cs typeface="+mn-cs"/>
              </a:rPr>
              <a:t> </a:t>
            </a:r>
            <a:r>
              <a:rPr lang="ru-RU" altLang="ru-RU" sz="2800" b="1" dirty="0">
                <a:solidFill>
                  <a:srgbClr val="FF0000"/>
                </a:solidFill>
                <a:latin typeface="Verdana" pitchFamily="34" charset="0"/>
                <a:cs typeface="+mn-cs"/>
              </a:rPr>
              <a:t>с </a:t>
            </a:r>
            <a:r>
              <a:rPr lang="ru-RU" altLang="ru-RU" sz="2800" b="1" dirty="0" smtClean="0">
                <a:solidFill>
                  <a:srgbClr val="FF0000"/>
                </a:solidFill>
                <a:latin typeface="Verdana" pitchFamily="34" charset="0"/>
                <a:cs typeface="+mn-cs"/>
              </a:rPr>
              <a:t>коллегами </a:t>
            </a:r>
            <a:endParaRPr lang="en-US" altLang="ru-RU" sz="2800" b="1" dirty="0">
              <a:solidFill>
                <a:srgbClr val="FF0000"/>
              </a:solidFill>
              <a:latin typeface="Verdana" pitchFamily="34" charset="0"/>
              <a:cs typeface="+mn-cs"/>
            </a:endParaRPr>
          </a:p>
          <a:p>
            <a:pPr lvl="0" algn="ctr" latinLnBrk="0">
              <a:buClr>
                <a:srgbClr val="31B6FD"/>
              </a:buClr>
              <a:buSzPct val="100000"/>
            </a:pPr>
            <a:r>
              <a:rPr lang="ru-RU" altLang="ru-RU" sz="2400" b="1" dirty="0" smtClean="0">
                <a:solidFill>
                  <a:srgbClr val="FF0000"/>
                </a:solidFill>
                <a:latin typeface="Verdana" pitchFamily="34" charset="0"/>
                <a:cs typeface="+mn-cs"/>
              </a:rPr>
              <a:t> </a:t>
            </a:r>
            <a:endParaRPr lang="ru-RU" altLang="ru-RU" sz="2400" b="1" dirty="0">
              <a:solidFill>
                <a:srgbClr val="FF0000"/>
              </a:solidFill>
              <a:latin typeface="Verdana" pitchFamily="34" charset="0"/>
              <a:cs typeface="+mn-cs"/>
            </a:endParaRPr>
          </a:p>
          <a:p>
            <a:pPr algn="ctr" fontAlgn="ctr" latinLnBrk="0">
              <a:spcBef>
                <a:spcPts val="0"/>
              </a:spcBef>
              <a:spcAft>
                <a:spcPts val="600"/>
              </a:spcAft>
            </a:pPr>
            <a:endParaRPr lang="ru-RU" sz="1200" dirty="0" smtClean="0">
              <a:latin typeface="Arial"/>
            </a:endParaRPr>
          </a:p>
          <a:p>
            <a:pPr algn="r" latinLnBrk="0">
              <a:spcBef>
                <a:spcPts val="0"/>
              </a:spcBef>
              <a:spcAft>
                <a:spcPts val="600"/>
              </a:spcAft>
            </a:pPr>
            <a:endParaRPr lang="ru-RU" sz="1200" dirty="0">
              <a:latin typeface="Arial"/>
            </a:endParaRPr>
          </a:p>
          <a:p>
            <a:pPr algn="r" fontAlgn="b" latinLnBrk="0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latin typeface="Arial"/>
                <a:ea typeface="PMingLiU"/>
                <a:cs typeface="Arial"/>
              </a:rPr>
              <a:t>            </a:t>
            </a:r>
            <a:endParaRPr lang="ru-RU" sz="1200" dirty="0">
              <a:latin typeface="Arial"/>
            </a:endParaRPr>
          </a:p>
          <a:p>
            <a:endParaRPr lang="ru-RU" dirty="0"/>
          </a:p>
        </p:txBody>
      </p:sp>
      <p:pic>
        <p:nvPicPr>
          <p:cNvPr id="9" name="Picture 7" descr="MCj0078755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7" y="2485257"/>
            <a:ext cx="2843807" cy="2470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31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>
                <a:solidFill>
                  <a:srgbClr val="002060"/>
                </a:solidFill>
              </a:rPr>
              <a:t>Дорожная карта</a:t>
            </a:r>
            <a:br>
              <a:rPr lang="ru-RU" sz="2400" dirty="0">
                <a:solidFill>
                  <a:srgbClr val="002060"/>
                </a:solidFill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algn="ctr" fontAlgn="ctr" latinLnBrk="0">
              <a:spcBef>
                <a:spcPts val="0"/>
              </a:spcBef>
              <a:spcAft>
                <a:spcPts val="600"/>
              </a:spcAft>
            </a:pPr>
            <a:endParaRPr lang="ru-RU" sz="1200" dirty="0">
              <a:latin typeface="Arial"/>
            </a:endParaRPr>
          </a:p>
          <a:p>
            <a:pPr algn="r" latinLnBrk="0">
              <a:spcBef>
                <a:spcPts val="0"/>
              </a:spcBef>
              <a:spcAft>
                <a:spcPts val="600"/>
              </a:spcAft>
            </a:pPr>
            <a:endParaRPr lang="ru-RU" sz="1200" dirty="0">
              <a:latin typeface="Arial"/>
            </a:endParaRPr>
          </a:p>
          <a:p>
            <a:pPr algn="r" fontAlgn="b" latinLnBrk="0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latin typeface="Arial"/>
                <a:ea typeface="PMingLiU"/>
                <a:cs typeface="Arial"/>
              </a:rPr>
              <a:t>            </a:t>
            </a:r>
            <a:endParaRPr lang="ru-RU" sz="1200" dirty="0">
              <a:latin typeface="Arial"/>
            </a:endParaRPr>
          </a:p>
          <a:p>
            <a:endParaRPr lang="ru-RU" dirty="0"/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4250236077"/>
              </p:ext>
            </p:extLst>
          </p:nvPr>
        </p:nvGraphicFramePr>
        <p:xfrm>
          <a:off x="1187624" y="896542"/>
          <a:ext cx="705678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0" y="91556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2060"/>
                </a:solidFill>
              </a:rPr>
              <a:t>Постановка учебной цели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2060"/>
                </a:solidFill>
              </a:rPr>
              <a:t>Прокладывание пути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2060"/>
                </a:solidFill>
              </a:rPr>
              <a:t>Оценивание в конце</a:t>
            </a:r>
          </a:p>
        </p:txBody>
      </p:sp>
    </p:spTree>
    <p:extLst>
      <p:ext uri="{BB962C8B-B14F-4D97-AF65-F5344CB8AC3E}">
        <p14:creationId xmlns:p14="http://schemas.microsoft.com/office/powerpoint/2010/main" val="198284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>
                <a:solidFill>
                  <a:srgbClr val="002060"/>
                </a:solidFill>
              </a:rPr>
              <a:t>Дорожная карта</a:t>
            </a:r>
            <a:br>
              <a:rPr lang="ru-RU" sz="2400" dirty="0">
                <a:solidFill>
                  <a:srgbClr val="002060"/>
                </a:solidFill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algn="ctr" fontAlgn="ctr" latinLnBrk="0">
              <a:spcBef>
                <a:spcPts val="0"/>
              </a:spcBef>
              <a:spcAft>
                <a:spcPts val="600"/>
              </a:spcAft>
            </a:pPr>
            <a:endParaRPr lang="ru-RU" sz="1200" dirty="0">
              <a:latin typeface="Arial"/>
            </a:endParaRPr>
          </a:p>
          <a:p>
            <a:pPr algn="r" latinLnBrk="0">
              <a:spcBef>
                <a:spcPts val="0"/>
              </a:spcBef>
              <a:spcAft>
                <a:spcPts val="600"/>
              </a:spcAft>
            </a:pPr>
            <a:endParaRPr lang="ru-RU" sz="1200" dirty="0">
              <a:latin typeface="Arial"/>
            </a:endParaRPr>
          </a:p>
          <a:p>
            <a:pPr algn="r" fontAlgn="b" latinLnBrk="0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latin typeface="Arial"/>
                <a:ea typeface="PMingLiU"/>
                <a:cs typeface="Arial"/>
              </a:rPr>
              <a:t>            </a:t>
            </a:r>
            <a:endParaRPr lang="ru-RU" sz="1200" dirty="0">
              <a:latin typeface="Arial"/>
            </a:endParaRPr>
          </a:p>
          <a:p>
            <a:endParaRPr lang="ru-RU" dirty="0"/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3258278288"/>
              </p:ext>
            </p:extLst>
          </p:nvPr>
        </p:nvGraphicFramePr>
        <p:xfrm>
          <a:off x="1187624" y="896542"/>
          <a:ext cx="705678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0" y="91556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2060"/>
                </a:solidFill>
              </a:rPr>
              <a:t>Постановка учебной цели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2060"/>
                </a:solidFill>
              </a:rPr>
              <a:t>Прокладывание пути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2060"/>
                </a:solidFill>
              </a:rPr>
              <a:t>Оценивание в конце</a:t>
            </a:r>
          </a:p>
        </p:txBody>
      </p:sp>
    </p:spTree>
    <p:extLst>
      <p:ext uri="{BB962C8B-B14F-4D97-AF65-F5344CB8AC3E}">
        <p14:creationId xmlns:p14="http://schemas.microsoft.com/office/powerpoint/2010/main" val="305394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ko-KR" dirty="0">
                <a:solidFill>
                  <a:srgbClr val="00B0F0"/>
                </a:solidFill>
              </a:rPr>
              <a:t>Алгоритм Мастерской</a:t>
            </a:r>
            <a:endParaRPr lang="ko-KR" altLang="en-US" dirty="0">
              <a:solidFill>
                <a:srgbClr val="00B0F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1763688" y="1131591"/>
            <a:ext cx="7139136" cy="4104455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b="1" dirty="0" smtClean="0">
                <a:solidFill>
                  <a:schemeClr val="accent2">
                    <a:lumMod val="25000"/>
                  </a:schemeClr>
                </a:solidFill>
              </a:rPr>
              <a:t>                                                                  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i="1" dirty="0">
                <a:solidFill>
                  <a:srgbClr val="FF0000"/>
                </a:solidFill>
              </a:rPr>
              <a:t>4.    </a:t>
            </a:r>
            <a:r>
              <a:rPr lang="ru-RU" b="1" i="1" dirty="0">
                <a:solidFill>
                  <a:schemeClr val="tx1"/>
                </a:solidFill>
              </a:rPr>
              <a:t>Общая рефлексия и     выход</a:t>
            </a:r>
          </a:p>
          <a:p>
            <a:pPr>
              <a:lnSpc>
                <a:spcPct val="80000"/>
              </a:lnSpc>
              <a:defRPr/>
            </a:pPr>
            <a:r>
              <a:rPr lang="ru-RU" b="1" i="1" dirty="0">
                <a:solidFill>
                  <a:schemeClr val="tx1"/>
                </a:solidFill>
              </a:rPr>
              <a:t>                                                         на новую систему проблем</a:t>
            </a:r>
          </a:p>
          <a:p>
            <a:pPr>
              <a:lnSpc>
                <a:spcPct val="80000"/>
              </a:lnSpc>
              <a:defRPr/>
            </a:pPr>
            <a:r>
              <a:rPr lang="ru-RU" b="1" i="1" dirty="0">
                <a:solidFill>
                  <a:schemeClr val="tx1"/>
                </a:solidFill>
              </a:rPr>
              <a:t> 	                                       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3</a:t>
            </a:r>
            <a:r>
              <a:rPr lang="ru-RU" b="1" i="1" dirty="0">
                <a:solidFill>
                  <a:srgbClr val="FF0000"/>
                </a:solidFill>
              </a:rPr>
              <a:t>.   </a:t>
            </a:r>
            <a:r>
              <a:rPr lang="ru-RU" b="1" i="1" dirty="0">
                <a:solidFill>
                  <a:schemeClr val="tx1"/>
                </a:solidFill>
              </a:rPr>
              <a:t>Социализация</a:t>
            </a:r>
          </a:p>
          <a:p>
            <a:pPr>
              <a:lnSpc>
                <a:spcPct val="80000"/>
              </a:lnSpc>
              <a:defRPr/>
            </a:pPr>
            <a:r>
              <a:rPr lang="ru-RU" b="1" i="1" dirty="0">
                <a:solidFill>
                  <a:schemeClr val="tx1"/>
                </a:solidFill>
              </a:rPr>
              <a:t>                                          </a:t>
            </a:r>
            <a:r>
              <a:rPr lang="ru-RU" b="1" i="1" dirty="0">
                <a:solidFill>
                  <a:srgbClr val="FF0000"/>
                </a:solidFill>
              </a:rPr>
              <a:t>2.   </a:t>
            </a:r>
            <a:r>
              <a:rPr lang="ru-RU" b="1" i="1" dirty="0">
                <a:solidFill>
                  <a:schemeClr val="tx1"/>
                </a:solidFill>
              </a:rPr>
              <a:t>Корректировка продукта или</a:t>
            </a:r>
          </a:p>
          <a:p>
            <a:pPr>
              <a:lnSpc>
                <a:spcPct val="80000"/>
              </a:lnSpc>
              <a:defRPr/>
            </a:pPr>
            <a:r>
              <a:rPr lang="ru-RU" b="1" i="1" dirty="0">
                <a:solidFill>
                  <a:schemeClr val="tx1"/>
                </a:solidFill>
              </a:rPr>
              <a:t>                                           создание </a:t>
            </a:r>
            <a:r>
              <a:rPr lang="ru-RU" b="1" i="1" dirty="0" smtClean="0">
                <a:solidFill>
                  <a:schemeClr val="tx1"/>
                </a:solidFill>
              </a:rPr>
              <a:t>нового</a:t>
            </a:r>
            <a:endParaRPr lang="ru-RU" b="1" i="1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b="1" i="1" dirty="0">
                <a:solidFill>
                  <a:schemeClr val="tx1"/>
                </a:solidFill>
              </a:rPr>
              <a:t>                                   </a:t>
            </a:r>
            <a:r>
              <a:rPr lang="ru-RU" b="1" i="1" dirty="0">
                <a:solidFill>
                  <a:srgbClr val="FF0000"/>
                </a:solidFill>
              </a:rPr>
              <a:t>1. </a:t>
            </a:r>
            <a:r>
              <a:rPr lang="ru-RU" b="1" i="1" dirty="0">
                <a:solidFill>
                  <a:schemeClr val="tx1"/>
                </a:solidFill>
              </a:rPr>
              <a:t>Обращение к новой информации</a:t>
            </a:r>
            <a:endParaRPr lang="ru-RU" b="1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ru-RU" b="1" i="1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b="1" i="1" dirty="0">
                <a:solidFill>
                  <a:schemeClr val="tx1"/>
                </a:solidFill>
              </a:rPr>
              <a:t>                            </a:t>
            </a:r>
            <a:r>
              <a:rPr lang="en-US" b="1" i="1" dirty="0">
                <a:solidFill>
                  <a:srgbClr val="FF0000"/>
                </a:solidFill>
              </a:rPr>
              <a:t>II</a:t>
            </a:r>
            <a:r>
              <a:rPr lang="ru-RU" b="1" i="1" dirty="0">
                <a:solidFill>
                  <a:srgbClr val="FF0000"/>
                </a:solidFill>
              </a:rPr>
              <a:t> этап-</a:t>
            </a:r>
            <a:r>
              <a:rPr lang="ru-RU" b="1" i="1" dirty="0">
                <a:solidFill>
                  <a:srgbClr val="0070C0"/>
                </a:solidFill>
              </a:rPr>
              <a:t> Формирование новых </a:t>
            </a:r>
            <a:r>
              <a:rPr lang="ru-RU" b="1" i="1" dirty="0" smtClean="0">
                <a:solidFill>
                  <a:srgbClr val="0070C0"/>
                </a:solidFill>
              </a:rPr>
              <a:t>знаний</a:t>
            </a:r>
          </a:p>
          <a:p>
            <a:pPr>
              <a:lnSpc>
                <a:spcPct val="80000"/>
              </a:lnSpc>
              <a:defRPr/>
            </a:pPr>
            <a:endParaRPr lang="ru-RU" b="1" i="1" dirty="0">
              <a:solidFill>
                <a:schemeClr val="tx1"/>
              </a:solidFill>
            </a:endParaRPr>
          </a:p>
          <a:p>
            <a:pPr marL="533400" indent="-533400">
              <a:lnSpc>
                <a:spcPct val="80000"/>
              </a:lnSpc>
              <a:defRPr/>
            </a:pPr>
            <a:r>
              <a:rPr lang="ru-RU" b="1" i="1" dirty="0">
                <a:solidFill>
                  <a:schemeClr val="tx1"/>
                </a:solidFill>
              </a:rPr>
              <a:t>		         </a:t>
            </a:r>
            <a:r>
              <a:rPr lang="en-US" b="1" i="1" dirty="0">
                <a:solidFill>
                  <a:schemeClr val="tx1"/>
                </a:solidFill>
              </a:rPr>
              <a:t>  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>
                <a:solidFill>
                  <a:srgbClr val="FF0000"/>
                </a:solidFill>
              </a:rPr>
              <a:t>5. </a:t>
            </a:r>
            <a:r>
              <a:rPr lang="ru-RU" b="1" i="1" dirty="0">
                <a:solidFill>
                  <a:schemeClr val="tx1"/>
                </a:solidFill>
              </a:rPr>
              <a:t>Промежуточная рефлексия</a:t>
            </a:r>
          </a:p>
          <a:p>
            <a:pPr marL="533400" indent="-533400">
              <a:lnSpc>
                <a:spcPct val="80000"/>
              </a:lnSpc>
              <a:defRPr/>
            </a:pPr>
            <a:r>
              <a:rPr lang="ru-RU" b="1" i="1" dirty="0">
                <a:solidFill>
                  <a:schemeClr val="tx1"/>
                </a:solidFill>
              </a:rPr>
              <a:t>	       </a:t>
            </a:r>
            <a:r>
              <a:rPr lang="en-US" b="1" i="1" dirty="0">
                <a:solidFill>
                  <a:schemeClr val="tx1"/>
                </a:solidFill>
              </a:rPr>
              <a:t>      </a:t>
            </a:r>
            <a:r>
              <a:rPr lang="ru-RU" b="1" i="1" dirty="0">
                <a:solidFill>
                  <a:srgbClr val="FF0000"/>
                </a:solidFill>
              </a:rPr>
              <a:t>4</a:t>
            </a:r>
            <a:r>
              <a:rPr lang="ru-RU" b="1" i="1" dirty="0">
                <a:solidFill>
                  <a:schemeClr val="tx1"/>
                </a:solidFill>
              </a:rPr>
              <a:t>. Социализация</a:t>
            </a:r>
          </a:p>
          <a:p>
            <a:pPr marL="533400" indent="-533400">
              <a:lnSpc>
                <a:spcPct val="80000"/>
              </a:lnSpc>
              <a:defRPr/>
            </a:pPr>
            <a:r>
              <a:rPr lang="ru-RU" b="1" i="1" dirty="0">
                <a:solidFill>
                  <a:schemeClr val="tx1"/>
                </a:solidFill>
              </a:rPr>
              <a:t>          </a:t>
            </a:r>
            <a:r>
              <a:rPr lang="en-US" b="1" i="1" dirty="0">
                <a:solidFill>
                  <a:schemeClr val="tx1"/>
                </a:solidFill>
              </a:rPr>
              <a:t>      </a:t>
            </a:r>
            <a:r>
              <a:rPr lang="ru-RU" b="1" i="1" dirty="0">
                <a:solidFill>
                  <a:srgbClr val="FF0000"/>
                </a:solidFill>
              </a:rPr>
              <a:t>3. </a:t>
            </a:r>
            <a:r>
              <a:rPr lang="ru-RU" b="1" i="1" dirty="0">
                <a:solidFill>
                  <a:schemeClr val="tx1"/>
                </a:solidFill>
              </a:rPr>
              <a:t>Создание творческого продукта</a:t>
            </a:r>
          </a:p>
          <a:p>
            <a:pPr marL="533400" indent="-533400">
              <a:lnSpc>
                <a:spcPct val="80000"/>
              </a:lnSpc>
              <a:defRPr/>
            </a:pPr>
            <a:r>
              <a:rPr lang="ru-RU" b="1" i="1" dirty="0">
                <a:solidFill>
                  <a:schemeClr val="tx1"/>
                </a:solidFill>
              </a:rPr>
              <a:t>       </a:t>
            </a:r>
            <a:r>
              <a:rPr lang="en-US" b="1" i="1" dirty="0">
                <a:solidFill>
                  <a:schemeClr val="tx1"/>
                </a:solidFill>
              </a:rPr>
              <a:t>     </a:t>
            </a:r>
            <a:r>
              <a:rPr lang="ru-RU" b="1" i="1" dirty="0">
                <a:solidFill>
                  <a:srgbClr val="FF0000"/>
                </a:solidFill>
              </a:rPr>
              <a:t>2</a:t>
            </a:r>
            <a:r>
              <a:rPr lang="ru-RU" b="1" i="1" dirty="0">
                <a:solidFill>
                  <a:schemeClr val="tx1"/>
                </a:solidFill>
              </a:rPr>
              <a:t>. Индуктор-</a:t>
            </a:r>
            <a:r>
              <a:rPr lang="ru-RU" sz="1050" b="1" i="1" dirty="0">
                <a:solidFill>
                  <a:schemeClr val="tx1"/>
                </a:solidFill>
              </a:rPr>
              <a:t>рассуждение от частных фактов к общим выводам</a:t>
            </a:r>
          </a:p>
          <a:p>
            <a:pPr marL="533400" indent="-533400">
              <a:lnSpc>
                <a:spcPct val="80000"/>
              </a:lnSpc>
              <a:defRPr/>
            </a:pPr>
            <a:r>
              <a:rPr lang="ru-RU" b="1" i="1" dirty="0">
                <a:solidFill>
                  <a:schemeClr val="tx1"/>
                </a:solidFill>
              </a:rPr>
              <a:t>   </a:t>
            </a:r>
            <a:r>
              <a:rPr lang="en-US" b="1" i="1" dirty="0">
                <a:solidFill>
                  <a:schemeClr val="tx1"/>
                </a:solidFill>
              </a:rPr>
              <a:t>    </a:t>
            </a:r>
            <a:r>
              <a:rPr lang="ru-RU" b="1" i="1" dirty="0">
                <a:solidFill>
                  <a:srgbClr val="FF0000"/>
                </a:solidFill>
              </a:rPr>
              <a:t>1. </a:t>
            </a:r>
            <a:r>
              <a:rPr lang="en-US" b="1" i="1" dirty="0">
                <a:solidFill>
                  <a:schemeClr val="tx1"/>
                </a:solidFill>
              </a:rPr>
              <a:t>C</a:t>
            </a:r>
            <a:r>
              <a:rPr lang="ru-RU" b="1" i="1" dirty="0" err="1">
                <a:solidFill>
                  <a:schemeClr val="tx1"/>
                </a:solidFill>
              </a:rPr>
              <a:t>лово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smtClean="0">
                <a:solidFill>
                  <a:schemeClr val="tx1"/>
                </a:solidFill>
              </a:rPr>
              <a:t>мастера</a:t>
            </a:r>
          </a:p>
          <a:p>
            <a:pPr marL="533400" indent="-533400">
              <a:lnSpc>
                <a:spcPct val="80000"/>
              </a:lnSpc>
              <a:defRPr/>
            </a:pPr>
            <a:endParaRPr lang="ru-RU" b="1" i="1" dirty="0">
              <a:solidFill>
                <a:schemeClr val="tx1"/>
              </a:solidFill>
            </a:endParaRPr>
          </a:p>
          <a:p>
            <a:pPr marL="533400" indent="-533400">
              <a:lnSpc>
                <a:spcPct val="80000"/>
              </a:lnSpc>
              <a:defRPr/>
            </a:pPr>
            <a:r>
              <a:rPr lang="en-US" b="1" i="1" dirty="0">
                <a:solidFill>
                  <a:schemeClr val="tx1"/>
                </a:solidFill>
              </a:rPr>
              <a:t>   </a:t>
            </a:r>
            <a:r>
              <a:rPr lang="en-US" b="1" i="1" dirty="0">
                <a:solidFill>
                  <a:srgbClr val="FF0000"/>
                </a:solidFill>
              </a:rPr>
              <a:t>I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>
                <a:solidFill>
                  <a:srgbClr val="FF0000"/>
                </a:solidFill>
              </a:rPr>
              <a:t>этап</a:t>
            </a:r>
            <a:r>
              <a:rPr lang="ru-RU" b="1" i="1" dirty="0">
                <a:solidFill>
                  <a:srgbClr val="0070C0"/>
                </a:solidFill>
              </a:rPr>
              <a:t>-Формирование информационного «голода»</a:t>
            </a:r>
            <a:endParaRPr lang="ko-KR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05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Виды дорожных карт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0"/>
          </p:nvPr>
        </p:nvSpPr>
        <p:spPr>
          <a:xfrm>
            <a:off x="539552" y="1059583"/>
            <a:ext cx="8496944" cy="2995737"/>
          </a:xfrm>
        </p:spPr>
        <p:txBody>
          <a:bodyPr/>
          <a:lstStyle/>
          <a:p>
            <a:pPr lvl="0" algn="ctr" latinLnBrk="0">
              <a:buClr>
                <a:srgbClr val="31B6FD"/>
              </a:buClr>
              <a:buSzPct val="100000"/>
            </a:pPr>
            <a:r>
              <a:rPr lang="ru-RU" altLang="ru-RU" sz="2400" b="1" dirty="0" smtClean="0">
                <a:solidFill>
                  <a:srgbClr val="FF0000"/>
                </a:solidFill>
                <a:latin typeface="Verdana" pitchFamily="34" charset="0"/>
                <a:cs typeface="+mn-cs"/>
              </a:rPr>
              <a:t> </a:t>
            </a:r>
            <a:endParaRPr lang="ru-RU" altLang="ru-RU" sz="2400" b="1" dirty="0">
              <a:solidFill>
                <a:srgbClr val="FF0000"/>
              </a:solidFill>
              <a:latin typeface="Verdana" pitchFamily="34" charset="0"/>
              <a:cs typeface="+mn-cs"/>
            </a:endParaRPr>
          </a:p>
          <a:p>
            <a:pPr algn="ctr" fontAlgn="ctr" latinLnBrk="0">
              <a:spcBef>
                <a:spcPts val="0"/>
              </a:spcBef>
              <a:spcAft>
                <a:spcPts val="600"/>
              </a:spcAft>
            </a:pPr>
            <a:endParaRPr lang="ru-RU" sz="1200" dirty="0" smtClean="0">
              <a:latin typeface="Arial"/>
            </a:endParaRPr>
          </a:p>
          <a:p>
            <a:pPr algn="r" latinLnBrk="0">
              <a:spcBef>
                <a:spcPts val="0"/>
              </a:spcBef>
              <a:spcAft>
                <a:spcPts val="600"/>
              </a:spcAft>
            </a:pPr>
            <a:endParaRPr lang="ru-RU" sz="1200" dirty="0">
              <a:latin typeface="Arial"/>
            </a:endParaRPr>
          </a:p>
          <a:p>
            <a:pPr algn="r" fontAlgn="b" latinLnBrk="0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latin typeface="Arial"/>
                <a:ea typeface="PMingLiU"/>
                <a:cs typeface="Arial"/>
              </a:rPr>
              <a:t>            </a:t>
            </a:r>
            <a:endParaRPr lang="ru-RU" sz="1200" dirty="0">
              <a:latin typeface="Arial"/>
            </a:endParaRPr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787748"/>
            <a:ext cx="3026618" cy="2609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 descr="C:\Users\Нэлли\Pictures\дорожнаякарта\kanban-powerpoint-template-free-agile-powerpoint-templates-downlo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5645"/>
            <a:ext cx="3480440" cy="259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Объект 3" descr="http://image.slidesharecdn.com/singaporebankingtheunbankedpresentation-130321105322-phpapp01/95/financial-inclusion-through-mobile-money-lessons-learned-2-638.jpg?cb=1364529736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997" y="1787748"/>
            <a:ext cx="2335477" cy="2731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844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ko-KR" sz="2000" dirty="0" smtClean="0"/>
              <a:t/>
            </a:r>
            <a:br>
              <a:rPr lang="ru-RU" altLang="ko-KR" sz="2000" dirty="0" smtClean="0"/>
            </a:br>
            <a:r>
              <a:rPr lang="ru-RU" altLang="ko-KR" sz="2000" dirty="0"/>
              <a:t/>
            </a:r>
            <a:br>
              <a:rPr lang="ru-RU" altLang="ko-KR" sz="2000" dirty="0"/>
            </a:br>
            <a:endParaRPr lang="ko-KR" altLang="en-US" sz="2000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1547664" y="1203599"/>
            <a:ext cx="7567042" cy="3600399"/>
          </a:xfrm>
        </p:spPr>
        <p:txBody>
          <a:bodyPr/>
          <a:lstStyle/>
          <a:p>
            <a:r>
              <a:rPr lang="ru-RU" altLang="ko-KR" dirty="0"/>
              <a:t>	</a:t>
            </a:r>
            <a:endParaRPr lang="ko-KR" altLang="en-US" sz="1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46362" y="0"/>
            <a:ext cx="7668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5" name="Picture 1" descr="C:\Users\Нэлли\Pictures\дорожнаякарта\i6EXBO9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23665"/>
            <a:ext cx="6858000" cy="491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67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ko-KR" sz="2000" dirty="0" smtClean="0"/>
              <a:t/>
            </a:r>
            <a:br>
              <a:rPr lang="ru-RU" altLang="ko-KR" sz="2000" dirty="0" smtClean="0"/>
            </a:br>
            <a:r>
              <a:rPr lang="ru-RU" altLang="ko-KR" sz="2000" dirty="0"/>
              <a:t/>
            </a:r>
            <a:br>
              <a:rPr lang="ru-RU" altLang="ko-KR" sz="2000" dirty="0"/>
            </a:br>
            <a:endParaRPr lang="ko-KR" altLang="en-US" sz="2000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1547664" y="1203599"/>
            <a:ext cx="7567042" cy="3600399"/>
          </a:xfrm>
        </p:spPr>
        <p:txBody>
          <a:bodyPr/>
          <a:lstStyle/>
          <a:p>
            <a:r>
              <a:rPr lang="ru-RU" altLang="ko-KR" dirty="0"/>
              <a:t>	</a:t>
            </a:r>
            <a:endParaRPr lang="ko-KR" altLang="en-US" sz="1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46362" y="0"/>
            <a:ext cx="7668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C:\Users\Нэлли\Pictures\дорожнаякарта\all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4" y="1"/>
            <a:ext cx="6192687" cy="502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44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ko-KR" sz="2000" dirty="0" smtClean="0"/>
              <a:t/>
            </a:r>
            <a:br>
              <a:rPr lang="ru-RU" altLang="ko-KR" sz="2000" dirty="0" smtClean="0"/>
            </a:br>
            <a:r>
              <a:rPr lang="ru-RU" altLang="ko-KR" sz="2000" dirty="0"/>
              <a:t/>
            </a:r>
            <a:br>
              <a:rPr lang="ru-RU" altLang="ko-KR" sz="2000" dirty="0"/>
            </a:br>
            <a:endParaRPr lang="ko-KR" altLang="en-US" sz="2000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1547664" y="1203599"/>
            <a:ext cx="7567042" cy="3600399"/>
          </a:xfrm>
        </p:spPr>
        <p:txBody>
          <a:bodyPr/>
          <a:lstStyle/>
          <a:p>
            <a:r>
              <a:rPr lang="ru-RU" altLang="ko-KR" dirty="0"/>
              <a:t>	</a:t>
            </a:r>
            <a:endParaRPr lang="ko-KR" altLang="en-US" sz="1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46362" y="0"/>
            <a:ext cx="7668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C:\Users\Nelli\Pictures\map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56198" y="-1215008"/>
            <a:ext cx="5149974" cy="756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90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ko-KR" sz="2000" dirty="0" smtClean="0"/>
              <a:t/>
            </a:r>
            <a:br>
              <a:rPr lang="ru-RU" altLang="ko-KR" sz="2000" dirty="0" smtClean="0"/>
            </a:br>
            <a:r>
              <a:rPr lang="ru-RU" altLang="ko-KR" sz="2000" dirty="0"/>
              <a:t/>
            </a:r>
            <a:br>
              <a:rPr lang="ru-RU" altLang="ko-KR" sz="2000" dirty="0"/>
            </a:br>
            <a:endParaRPr lang="ko-KR" altLang="en-US" sz="2000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1547664" y="1203599"/>
            <a:ext cx="7567042" cy="3600399"/>
          </a:xfrm>
        </p:spPr>
        <p:txBody>
          <a:bodyPr/>
          <a:lstStyle/>
          <a:p>
            <a:r>
              <a:rPr lang="ru-RU" altLang="ko-KR" dirty="0"/>
              <a:t>	</a:t>
            </a:r>
            <a:endParaRPr lang="ko-KR" altLang="en-US" sz="1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46362" y="0"/>
            <a:ext cx="7668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C:\Users\Nelli\Pictures\map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42754" y="-1116831"/>
            <a:ext cx="4896544" cy="740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48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ko-KR" sz="2000" dirty="0" smtClean="0"/>
              <a:t/>
            </a:r>
            <a:br>
              <a:rPr lang="ru-RU" altLang="ko-KR" sz="2000" dirty="0" smtClean="0"/>
            </a:br>
            <a:r>
              <a:rPr lang="ru-RU" altLang="ko-KR" sz="2000" dirty="0"/>
              <a:t/>
            </a:r>
            <a:br>
              <a:rPr lang="ru-RU" altLang="ko-KR" sz="2000" dirty="0"/>
            </a:br>
            <a:endParaRPr lang="ko-KR" altLang="en-US" sz="2000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1547664" y="1203599"/>
            <a:ext cx="7567042" cy="3600399"/>
          </a:xfrm>
        </p:spPr>
        <p:txBody>
          <a:bodyPr/>
          <a:lstStyle/>
          <a:p>
            <a:r>
              <a:rPr lang="ru-RU" altLang="ko-KR" dirty="0"/>
              <a:t>	</a:t>
            </a:r>
            <a:endParaRPr lang="ko-KR" altLang="en-US" sz="1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46362" y="0"/>
            <a:ext cx="7668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C:\Users\Nelli\Pictures\map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541477" y="-979326"/>
            <a:ext cx="5296172" cy="728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64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ko-KR" sz="2000" dirty="0" smtClean="0"/>
              <a:t/>
            </a:r>
            <a:br>
              <a:rPr lang="ru-RU" altLang="ko-KR" sz="2000" dirty="0" smtClean="0"/>
            </a:br>
            <a:r>
              <a:rPr lang="ru-RU" altLang="ko-KR" sz="2000" dirty="0"/>
              <a:t/>
            </a:r>
            <a:br>
              <a:rPr lang="ru-RU" altLang="ko-KR" sz="2000" dirty="0"/>
            </a:br>
            <a:endParaRPr lang="ko-KR" altLang="en-US" sz="2000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1547664" y="1203599"/>
            <a:ext cx="7567042" cy="3600399"/>
          </a:xfrm>
        </p:spPr>
        <p:txBody>
          <a:bodyPr/>
          <a:lstStyle/>
          <a:p>
            <a:r>
              <a:rPr lang="ru-RU" altLang="ko-KR" dirty="0"/>
              <a:t>	</a:t>
            </a:r>
            <a:endParaRPr lang="ko-KR" altLang="en-US" sz="1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46362" y="0"/>
            <a:ext cx="7668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C:\Users\Nelli\Pictures\map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868265" y="-1314251"/>
            <a:ext cx="4824537" cy="745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51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452796123"/>
              </p:ext>
            </p:extLst>
          </p:nvPr>
        </p:nvGraphicFramePr>
        <p:xfrm>
          <a:off x="107504" y="915567"/>
          <a:ext cx="8928992" cy="6358033"/>
        </p:xfrm>
        <a:graphic>
          <a:graphicData uri="http://schemas.openxmlformats.org/drawingml/2006/table">
            <a:tbl>
              <a:tblPr/>
              <a:tblGrid>
                <a:gridCol w="8928992"/>
              </a:tblGrid>
              <a:tr h="6358033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523875" algn="l"/>
                        </a:tabLs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Знать конечную цель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523875" algn="l"/>
                        </a:tabLs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Предоставить  ясную и понятную цель изучения темы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523875" algn="l"/>
                        </a:tabLs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Привести примеры или модели слабых и сильных работ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523875" algn="l"/>
                        </a:tabLs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Знать на каком этапе освоения темы находятся 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523875" algn="l"/>
                        </a:tabLs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3. Организовать 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систематическую описательную обратную связь</a:t>
                      </a: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523875" algn="l"/>
                        </a:tabLs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4. Обучить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учащихся постановке цели и само оцениванию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523875" algn="l"/>
                        </a:tabLs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Знать, как закрыть пробел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523875" algn="l"/>
                        </a:tabLs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5. Разрабатывать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уроки, направленные на отработку конкретного </a:t>
                      </a:r>
                      <a:endParaRPr lang="ru-RU" sz="2000" b="1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523875" algn="l"/>
                        </a:tabLs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   пробела 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523875" algn="l"/>
                        </a:tabLs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6. Обучать </a:t>
                      </a:r>
                      <a:r>
                        <a:rPr lang="ru-RU" sz="2000" b="1" i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сфокусированному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повторению</a:t>
                      </a: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523875" algn="l"/>
                        </a:tabLs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7. Вовлекать обучающихся к </a:t>
                      </a:r>
                      <a:r>
                        <a:rPr lang="ru-RU" sz="2000" b="1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саморефлексии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и  рефлексии самого </a:t>
                      </a: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523875" algn="l"/>
                        </a:tabLs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процесса обучения и умению делиться опытом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81003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стратегий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формирующего оценивания обучающихся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или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что должен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знать ученик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и что должен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сделать учитель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37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Техники </a:t>
            </a:r>
            <a:r>
              <a:rPr lang="ru-RU" sz="2400" dirty="0">
                <a:solidFill>
                  <a:srgbClr val="002060"/>
                </a:solidFill>
              </a:rPr>
              <a:t>по оцениванию по таксономии </a:t>
            </a:r>
            <a:r>
              <a:rPr lang="ru-RU" sz="2400" dirty="0" err="1">
                <a:solidFill>
                  <a:srgbClr val="002060"/>
                </a:solidFill>
              </a:rPr>
              <a:t>Блума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0"/>
          </p:nvPr>
        </p:nvSpPr>
        <p:spPr>
          <a:xfrm>
            <a:off x="539552" y="843559"/>
            <a:ext cx="8496944" cy="3211762"/>
          </a:xfrm>
        </p:spPr>
        <p:txBody>
          <a:bodyPr/>
          <a:lstStyle/>
          <a:p>
            <a:pPr lvl="0" algn="ctr" latinLnBrk="0">
              <a:buClr>
                <a:srgbClr val="31B6FD"/>
              </a:buClr>
              <a:buSzPct val="100000"/>
            </a:pPr>
            <a:endParaRPr lang="ru-RU" dirty="0">
              <a:latin typeface="Arial"/>
            </a:endParaRPr>
          </a:p>
          <a:p>
            <a:pPr marL="342900" lvl="0" indent="-342900" latinLnBrk="0">
              <a:lnSpc>
                <a:spcPct val="115000"/>
              </a:lnSpc>
              <a:buClr>
                <a:srgbClr val="31B6FD"/>
              </a:buClr>
              <a:buSzPct val="100000"/>
              <a:buFont typeface="Symbol"/>
              <a:buChar char=""/>
            </a:pPr>
            <a:r>
              <a:rPr lang="ru-RU" b="1" dirty="0">
                <a:solidFill>
                  <a:srgbClr val="FF0000"/>
                </a:solidFill>
                <a:ea typeface="Calibri"/>
              </a:rPr>
              <a:t>Оценивание знания</a:t>
            </a:r>
            <a:r>
              <a:rPr lang="en-US" b="1" dirty="0">
                <a:solidFill>
                  <a:srgbClr val="FF0000"/>
                </a:solidFill>
                <a:ea typeface="Calibri"/>
              </a:rPr>
              <a:t> </a:t>
            </a:r>
            <a:r>
              <a:rPr lang="ru-RU" b="1" dirty="0">
                <a:solidFill>
                  <a:srgbClr val="FF0000"/>
                </a:solidFill>
                <a:ea typeface="Calibri"/>
              </a:rPr>
              <a:t>, воспоминания, понимания </a:t>
            </a:r>
            <a:endParaRPr lang="en-US" b="1" dirty="0">
              <a:solidFill>
                <a:srgbClr val="FF0000"/>
              </a:solidFill>
              <a:ea typeface="Calibri"/>
            </a:endParaRPr>
          </a:p>
          <a:p>
            <a:pPr lvl="0" latinLnBrk="0">
              <a:lnSpc>
                <a:spcPct val="115000"/>
              </a:lnSpc>
              <a:buClr>
                <a:srgbClr val="31B6FD"/>
              </a:buClr>
              <a:buSzPct val="100000"/>
            </a:pPr>
            <a:r>
              <a:rPr lang="en-US" b="1" dirty="0" err="1">
                <a:solidFill>
                  <a:srgbClr val="5BD078">
                    <a:lumMod val="50000"/>
                  </a:srgbClr>
                </a:solidFill>
                <a:ea typeface="Calibri"/>
              </a:rPr>
              <a:t>Wordle</a:t>
            </a:r>
            <a:r>
              <a:rPr lang="en-US" b="1" dirty="0">
                <a:solidFill>
                  <a:srgbClr val="5BD078">
                    <a:lumMod val="50000"/>
                  </a:srgbClr>
                </a:solidFill>
                <a:ea typeface="Calibri"/>
              </a:rPr>
              <a:t>; Background Knowledge Probe; The One-Minute Paper ; The Muddiest Point</a:t>
            </a:r>
            <a:r>
              <a:rPr lang="ru-RU" b="1" dirty="0">
                <a:solidFill>
                  <a:srgbClr val="5BD078">
                    <a:lumMod val="50000"/>
                  </a:srgbClr>
                </a:solidFill>
                <a:ea typeface="Calibri"/>
              </a:rPr>
              <a:t>,</a:t>
            </a:r>
            <a:r>
              <a:rPr lang="en-US" b="1" dirty="0">
                <a:solidFill>
                  <a:srgbClr val="5BD078">
                    <a:lumMod val="50000"/>
                  </a:srgbClr>
                </a:solidFill>
                <a:ea typeface="Calibri"/>
              </a:rPr>
              <a:t> </a:t>
            </a:r>
            <a:r>
              <a:rPr lang="en-US" altLang="ru-RU" b="1" dirty="0">
                <a:solidFill>
                  <a:srgbClr val="5BD078">
                    <a:lumMod val="50000"/>
                  </a:srgbClr>
                </a:solidFill>
              </a:rPr>
              <a:t>3-2-1 </a:t>
            </a:r>
            <a:r>
              <a:rPr lang="ru-RU" altLang="ru-RU" b="1" dirty="0">
                <a:solidFill>
                  <a:srgbClr val="5BD078">
                    <a:lumMod val="50000"/>
                  </a:srgbClr>
                </a:solidFill>
              </a:rPr>
              <a:t>,</a:t>
            </a:r>
            <a:r>
              <a:rPr lang="en-US" altLang="ru-RU" b="1" dirty="0">
                <a:solidFill>
                  <a:srgbClr val="5BD078">
                    <a:lumMod val="50000"/>
                  </a:srgbClr>
                </a:solidFill>
              </a:rPr>
              <a:t>SOS (Statement,  opinion, support) </a:t>
            </a:r>
            <a:endParaRPr lang="ru-RU" b="1" dirty="0">
              <a:solidFill>
                <a:srgbClr val="FF0000"/>
              </a:solidFill>
              <a:ea typeface="Calibri"/>
            </a:endParaRPr>
          </a:p>
          <a:p>
            <a:pPr marL="342900" lvl="0" indent="-342900" latinLnBrk="0">
              <a:lnSpc>
                <a:spcPct val="115000"/>
              </a:lnSpc>
              <a:buClr>
                <a:srgbClr val="31B6FD"/>
              </a:buClr>
              <a:buSzPct val="100000"/>
              <a:buFont typeface="Symbol"/>
              <a:buChar char=""/>
            </a:pPr>
            <a:r>
              <a:rPr lang="ru-RU" b="1" dirty="0">
                <a:solidFill>
                  <a:srgbClr val="FF0000"/>
                </a:solidFill>
                <a:ea typeface="Calibri"/>
              </a:rPr>
              <a:t>Оценивание умений применения</a:t>
            </a:r>
          </a:p>
          <a:p>
            <a:pPr lvl="0" latinLnBrk="0">
              <a:buClr>
                <a:srgbClr val="31B6FD"/>
              </a:buClr>
              <a:buSzPct val="100000"/>
            </a:pPr>
            <a:r>
              <a:rPr lang="en-US" b="1" dirty="0">
                <a:solidFill>
                  <a:prstClr val="black"/>
                </a:solidFill>
                <a:ea typeface="Calibri"/>
              </a:rPr>
              <a:t>Directed Paraphrasing; Application Cards; Student-generated Test Questions</a:t>
            </a:r>
            <a:r>
              <a:rPr lang="ru-RU" b="1" dirty="0">
                <a:solidFill>
                  <a:prstClr val="black"/>
                </a:solidFill>
                <a:ea typeface="Calibri"/>
              </a:rPr>
              <a:t>, </a:t>
            </a:r>
            <a:r>
              <a:rPr lang="en-US" altLang="ru-RU" b="1" dirty="0">
                <a:solidFill>
                  <a:prstClr val="black"/>
                </a:solidFill>
              </a:rPr>
              <a:t>Rubric. Who needs my help? Can I ask you a question?  An interview. ( group work</a:t>
            </a:r>
            <a:r>
              <a:rPr lang="en-US" altLang="ru-RU" b="1" dirty="0" smtClean="0">
                <a:solidFill>
                  <a:prstClr val="black"/>
                </a:solidFill>
              </a:rPr>
              <a:t>)</a:t>
            </a:r>
            <a:endParaRPr lang="ru-RU" b="1" dirty="0">
              <a:solidFill>
                <a:srgbClr val="FF0000"/>
              </a:solidFill>
              <a:ea typeface="Calibri"/>
            </a:endParaRPr>
          </a:p>
          <a:p>
            <a:pPr marL="342900" lvl="0" indent="-342900" latinLnBrk="0">
              <a:lnSpc>
                <a:spcPct val="115000"/>
              </a:lnSpc>
              <a:buClr>
                <a:srgbClr val="31B6FD"/>
              </a:buClr>
              <a:buSzPct val="100000"/>
              <a:buFont typeface="Symbol"/>
              <a:buChar char=""/>
            </a:pPr>
            <a:r>
              <a:rPr lang="ru-RU" b="1" dirty="0">
                <a:solidFill>
                  <a:srgbClr val="FF0000"/>
                </a:solidFill>
                <a:ea typeface="Calibri"/>
              </a:rPr>
              <a:t>Оценивание умений анализировать и критически мыслить</a:t>
            </a:r>
          </a:p>
          <a:p>
            <a:pPr lvl="0" latinLnBrk="0">
              <a:buClr>
                <a:srgbClr val="31B6FD"/>
              </a:buClr>
              <a:buSzPct val="100000"/>
            </a:pPr>
            <a:r>
              <a:rPr lang="en-US" b="1" dirty="0">
                <a:solidFill>
                  <a:srgbClr val="F5C040">
                    <a:lumMod val="50000"/>
                  </a:srgbClr>
                </a:solidFill>
                <a:ea typeface="Calibri"/>
              </a:rPr>
              <a:t>Pros and Cons Grid; SOS; </a:t>
            </a:r>
            <a:r>
              <a:rPr lang="en-US" altLang="ru-RU" b="1" dirty="0">
                <a:solidFill>
                  <a:srgbClr val="F5C040">
                    <a:lumMod val="50000"/>
                  </a:srgbClr>
                </a:solidFill>
              </a:rPr>
              <a:t>I Have the  Question, Who Has the Answer? Mind Map. Word Sort </a:t>
            </a:r>
            <a:r>
              <a:rPr lang="ru-RU" altLang="ru-RU" b="1" dirty="0">
                <a:solidFill>
                  <a:srgbClr val="F5C040">
                    <a:lumMod val="50000"/>
                  </a:srgbClr>
                </a:solidFill>
              </a:rPr>
              <a:t>,</a:t>
            </a:r>
            <a:r>
              <a:rPr lang="en-US" altLang="ru-RU" b="1" dirty="0">
                <a:solidFill>
                  <a:srgbClr val="F5C040">
                    <a:lumMod val="50000"/>
                  </a:srgbClr>
                </a:solidFill>
              </a:rPr>
              <a:t>Final before the Final</a:t>
            </a:r>
            <a:r>
              <a:rPr lang="en-US" altLang="ru-RU" b="1" dirty="0" smtClean="0">
                <a:solidFill>
                  <a:srgbClr val="F5C040">
                    <a:lumMod val="50000"/>
                  </a:srgbClr>
                </a:solidFill>
              </a:rPr>
              <a:t>.</a:t>
            </a:r>
            <a:endParaRPr lang="ru-RU" b="1" dirty="0">
              <a:solidFill>
                <a:srgbClr val="FF0000"/>
              </a:solidFill>
              <a:ea typeface="Calibri"/>
            </a:endParaRPr>
          </a:p>
          <a:p>
            <a:pPr marL="342900" lvl="0" indent="-342900" latinLnBrk="0">
              <a:lnSpc>
                <a:spcPct val="115000"/>
              </a:lnSpc>
              <a:spcAft>
                <a:spcPts val="1000"/>
              </a:spcAft>
              <a:buClr>
                <a:srgbClr val="31B6FD"/>
              </a:buClr>
              <a:buSzPct val="100000"/>
              <a:buFont typeface="Symbol"/>
              <a:buChar char=""/>
            </a:pPr>
            <a:r>
              <a:rPr lang="ru-RU" b="1" dirty="0">
                <a:solidFill>
                  <a:srgbClr val="FF0000"/>
                </a:solidFill>
                <a:ea typeface="Calibri"/>
              </a:rPr>
              <a:t>Оценивание умений синтезировать и  создавать продукт </a:t>
            </a:r>
          </a:p>
          <a:p>
            <a:pPr lvl="0" latinLnBrk="0">
              <a:buClr>
                <a:srgbClr val="31B6FD"/>
              </a:buClr>
              <a:buSzPct val="100000"/>
            </a:pPr>
            <a:r>
              <a:rPr lang="en-US" b="1" dirty="0">
                <a:solidFill>
                  <a:srgbClr val="7030A0"/>
                </a:solidFill>
                <a:ea typeface="Calibri"/>
              </a:rPr>
              <a:t>The One-Sentence Summary : </a:t>
            </a:r>
            <a:r>
              <a:rPr lang="en-US" altLang="ru-RU" b="1" dirty="0">
                <a:solidFill>
                  <a:srgbClr val="7030A0"/>
                </a:solidFill>
              </a:rPr>
              <a:t>Mind Map. Making Tests. Whose answer is right?  (group work) . 6Qs </a:t>
            </a:r>
            <a:endParaRPr lang="en-US" b="1" dirty="0">
              <a:solidFill>
                <a:srgbClr val="7030A0"/>
              </a:solidFill>
              <a:ea typeface="Calibri"/>
            </a:endParaRPr>
          </a:p>
          <a:p>
            <a:pPr lvl="0" algn="ctr" latinLnBrk="0">
              <a:lnSpc>
                <a:spcPct val="115000"/>
              </a:lnSpc>
              <a:spcAft>
                <a:spcPts val="1000"/>
              </a:spcAft>
              <a:buClr>
                <a:srgbClr val="31B6FD"/>
              </a:buClr>
              <a:buSzPct val="100000"/>
            </a:pPr>
            <a:r>
              <a:rPr lang="en-US" b="1" dirty="0">
                <a:solidFill>
                  <a:prstClr val="black"/>
                </a:solidFill>
                <a:ea typeface="Calibri"/>
              </a:rPr>
              <a:t>"Who does what to whom, how, why, where and  when"? </a:t>
            </a:r>
          </a:p>
          <a:p>
            <a:pPr algn="r" fontAlgn="b" latinLnBrk="0"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>
                <a:solidFill>
                  <a:srgbClr val="000000"/>
                </a:solidFill>
                <a:latin typeface="Arial"/>
                <a:ea typeface="PMingLiU"/>
                <a:cs typeface="Arial"/>
              </a:rPr>
              <a:t>            </a:t>
            </a:r>
            <a:endParaRPr lang="ru-RU" sz="1200" dirty="0">
              <a:latin typeface="Arial"/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915566"/>
            <a:ext cx="4320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3840" y="843558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54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ko-KR" sz="2000" dirty="0" smtClean="0"/>
              <a:t/>
            </a:r>
            <a:br>
              <a:rPr lang="ru-RU" altLang="ko-KR" sz="2000" dirty="0" smtClean="0"/>
            </a:br>
            <a:r>
              <a:rPr lang="ru-RU" altLang="ko-KR" sz="2000" dirty="0"/>
              <a:t/>
            </a:r>
            <a:br>
              <a:rPr lang="ru-RU" altLang="ko-KR" sz="2000" dirty="0"/>
            </a:br>
            <a:endParaRPr lang="ko-KR" altLang="en-US" sz="2000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1547664" y="1203599"/>
            <a:ext cx="7567042" cy="3600399"/>
          </a:xfrm>
        </p:spPr>
        <p:txBody>
          <a:bodyPr/>
          <a:lstStyle/>
          <a:p>
            <a:r>
              <a:rPr lang="ru-RU" altLang="ko-KR" sz="1800" dirty="0" smtClean="0"/>
              <a:t>•</a:t>
            </a:r>
            <a:r>
              <a:rPr lang="ru-RU" altLang="ko-KR" dirty="0"/>
              <a:t>	</a:t>
            </a:r>
            <a:r>
              <a:rPr lang="ru-RU" altLang="ko-KR" sz="1800" b="1" dirty="0">
                <a:solidFill>
                  <a:srgbClr val="002060"/>
                </a:solidFill>
              </a:rPr>
              <a:t>использовать только те техники, которые </a:t>
            </a:r>
            <a:r>
              <a:rPr lang="ru-RU" altLang="ko-KR" sz="1800" b="1" dirty="0">
                <a:solidFill>
                  <a:srgbClr val="FF0000"/>
                </a:solidFill>
              </a:rPr>
              <a:t>«по душе</a:t>
            </a:r>
            <a:r>
              <a:rPr lang="ru-RU" altLang="ko-KR" sz="1800" b="1" dirty="0"/>
              <a:t>» </a:t>
            </a:r>
          </a:p>
          <a:p>
            <a:r>
              <a:rPr lang="ru-RU" altLang="ko-KR" sz="1800" b="1" dirty="0"/>
              <a:t>•	</a:t>
            </a:r>
            <a:r>
              <a:rPr lang="ru-RU" altLang="ko-KR" sz="1800" b="1" dirty="0">
                <a:solidFill>
                  <a:srgbClr val="002060"/>
                </a:solidFill>
              </a:rPr>
              <a:t>начинать надо с техник, которые можно </a:t>
            </a:r>
            <a:endParaRPr lang="ru-RU" altLang="ko-KR" sz="1800" b="1" dirty="0" smtClean="0">
              <a:solidFill>
                <a:srgbClr val="002060"/>
              </a:solidFill>
            </a:endParaRPr>
          </a:p>
          <a:p>
            <a:r>
              <a:rPr lang="ru-RU" altLang="ko-KR" sz="1800" b="1" dirty="0" smtClean="0">
                <a:solidFill>
                  <a:srgbClr val="FF0000"/>
                </a:solidFill>
              </a:rPr>
              <a:t>быстро </a:t>
            </a:r>
            <a:r>
              <a:rPr lang="ru-RU" altLang="ko-KR" sz="1800" b="1" dirty="0">
                <a:solidFill>
                  <a:srgbClr val="FF0000"/>
                </a:solidFill>
              </a:rPr>
              <a:t>и </a:t>
            </a:r>
            <a:r>
              <a:rPr lang="ru-RU" altLang="ko-KR" sz="1800" b="1" dirty="0" smtClean="0">
                <a:solidFill>
                  <a:srgbClr val="FF0000"/>
                </a:solidFill>
              </a:rPr>
              <a:t>  легко</a:t>
            </a:r>
            <a:r>
              <a:rPr lang="ru-RU" altLang="ko-KR" sz="1800" b="1" dirty="0" smtClean="0"/>
              <a:t>  </a:t>
            </a:r>
            <a:r>
              <a:rPr lang="ru-RU" altLang="ko-KR" sz="1800" b="1" dirty="0" smtClean="0">
                <a:solidFill>
                  <a:srgbClr val="002060"/>
                </a:solidFill>
              </a:rPr>
              <a:t>использовать в классе </a:t>
            </a:r>
            <a:endParaRPr lang="ru-RU" altLang="ko-KR" sz="1800" b="1" dirty="0">
              <a:solidFill>
                <a:srgbClr val="002060"/>
              </a:solidFill>
            </a:endParaRPr>
          </a:p>
          <a:p>
            <a:r>
              <a:rPr lang="ru-RU" altLang="ko-KR" sz="1800" b="1" dirty="0"/>
              <a:t>•	</a:t>
            </a:r>
            <a:r>
              <a:rPr lang="ru-RU" altLang="ko-KR" sz="1800" b="1" dirty="0">
                <a:solidFill>
                  <a:srgbClr val="002060"/>
                </a:solidFill>
              </a:rPr>
              <a:t>тщательно отбирать технику в зависимости от того, </a:t>
            </a:r>
            <a:r>
              <a:rPr lang="ru-RU" altLang="ko-KR" sz="1800" b="1" dirty="0" smtClean="0">
                <a:solidFill>
                  <a:srgbClr val="FF0000"/>
                </a:solidFill>
              </a:rPr>
              <a:t>какую </a:t>
            </a:r>
            <a:r>
              <a:rPr lang="ru-RU" altLang="ko-KR" sz="1800" b="1" dirty="0">
                <a:solidFill>
                  <a:srgbClr val="FF0000"/>
                </a:solidFill>
              </a:rPr>
              <a:t>информацию </a:t>
            </a:r>
            <a:r>
              <a:rPr lang="ru-RU" altLang="ko-KR" sz="1800" b="1" dirty="0">
                <a:solidFill>
                  <a:srgbClr val="002060"/>
                </a:solidFill>
              </a:rPr>
              <a:t>необходимо  получить, проанализировать и решить, что нуждается в улучшении </a:t>
            </a:r>
          </a:p>
          <a:p>
            <a:r>
              <a:rPr lang="ru-RU" altLang="ko-KR" sz="1800" b="1" dirty="0"/>
              <a:t>•	</a:t>
            </a:r>
            <a:r>
              <a:rPr lang="ru-RU" altLang="ko-KR" sz="1800" b="1" dirty="0">
                <a:solidFill>
                  <a:srgbClr val="002060"/>
                </a:solidFill>
              </a:rPr>
              <a:t>организовать </a:t>
            </a:r>
            <a:r>
              <a:rPr lang="ru-RU" altLang="ko-KR" sz="1800" b="1" dirty="0">
                <a:solidFill>
                  <a:srgbClr val="FF0000"/>
                </a:solidFill>
              </a:rPr>
              <a:t>обратную связь </a:t>
            </a:r>
            <a:r>
              <a:rPr lang="ru-RU" altLang="ko-KR" sz="1800" b="1" dirty="0">
                <a:solidFill>
                  <a:srgbClr val="002060"/>
                </a:solidFill>
              </a:rPr>
              <a:t>для ребенка и продумывать, как полученная информация будет использована для улучшения процесса обучения </a:t>
            </a:r>
          </a:p>
          <a:p>
            <a:r>
              <a:rPr lang="ru-RU" altLang="ko-KR" sz="1800" b="1" dirty="0"/>
              <a:t>•	</a:t>
            </a:r>
            <a:r>
              <a:rPr lang="ru-RU" altLang="ko-KR" sz="1800" b="1" dirty="0">
                <a:solidFill>
                  <a:srgbClr val="002060"/>
                </a:solidFill>
              </a:rPr>
              <a:t>прежде чем использовать технику необходимо сначала самому </a:t>
            </a:r>
            <a:r>
              <a:rPr lang="ru-RU" altLang="ko-KR" sz="1800" b="1" dirty="0">
                <a:solidFill>
                  <a:srgbClr val="FF0000"/>
                </a:solidFill>
              </a:rPr>
              <a:t>апробировать</a:t>
            </a:r>
            <a:r>
              <a:rPr lang="ru-RU" altLang="ko-KR" sz="1800" b="1" dirty="0"/>
              <a:t> </a:t>
            </a:r>
            <a:r>
              <a:rPr lang="ru-RU" altLang="ko-KR" sz="1800" b="1" dirty="0">
                <a:solidFill>
                  <a:srgbClr val="002060"/>
                </a:solidFill>
              </a:rPr>
              <a:t>ее</a:t>
            </a:r>
            <a:r>
              <a:rPr lang="ru-RU" altLang="ko-KR" sz="1800" b="1" dirty="0">
                <a:solidFill>
                  <a:schemeClr val="tx1"/>
                </a:solidFill>
              </a:rPr>
              <a:t> </a:t>
            </a:r>
            <a:endParaRPr lang="ko-KR" altLang="en-US" sz="18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46362" y="1"/>
            <a:ext cx="76683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Как </a:t>
            </a:r>
            <a:r>
              <a:rPr lang="ru-RU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сделать формирующее </a:t>
            </a:r>
            <a:endParaRPr lang="ru-RU" sz="2800" b="1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оценивание успешным?</a:t>
            </a:r>
            <a:endParaRPr lang="ru-RU" sz="28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323528" y="915566"/>
            <a:ext cx="8496944" cy="2995737"/>
          </a:xfrm>
        </p:spPr>
        <p:txBody>
          <a:bodyPr/>
          <a:lstStyle/>
          <a:p>
            <a:r>
              <a:rPr lang="ru-RU" altLang="ko-KR" sz="1600" dirty="0">
                <a:solidFill>
                  <a:srgbClr val="FF0000"/>
                </a:solidFill>
              </a:rPr>
              <a:t>Новые стандарты – новые требования к системе оценки</a:t>
            </a:r>
          </a:p>
          <a:p>
            <a:r>
              <a:rPr lang="ru-RU" altLang="ko-KR" dirty="0">
                <a:solidFill>
                  <a:schemeClr val="tx1"/>
                </a:solidFill>
              </a:rPr>
              <a:t>Система оценки образовательных достижений ФГОС: основные особенности</a:t>
            </a:r>
          </a:p>
          <a:p>
            <a:r>
              <a:rPr lang="ru-RU" altLang="ko-KR" dirty="0">
                <a:solidFill>
                  <a:schemeClr val="tx1"/>
                </a:solidFill>
              </a:rPr>
              <a:t>	содержательная и </a:t>
            </a:r>
            <a:r>
              <a:rPr lang="ru-RU" altLang="ko-KR" dirty="0" err="1">
                <a:solidFill>
                  <a:schemeClr val="tx1"/>
                </a:solidFill>
              </a:rPr>
              <a:t>критериальная</a:t>
            </a:r>
            <a:r>
              <a:rPr lang="ru-RU" altLang="ko-KR" dirty="0">
                <a:solidFill>
                  <a:schemeClr val="tx1"/>
                </a:solidFill>
              </a:rPr>
              <a:t> основа – планируемые результаты;</a:t>
            </a:r>
          </a:p>
          <a:p>
            <a:r>
              <a:rPr lang="ru-RU" altLang="ko-KR" dirty="0">
                <a:solidFill>
                  <a:schemeClr val="tx1"/>
                </a:solidFill>
              </a:rPr>
              <a:t>	оценка предметных, </a:t>
            </a:r>
            <a:r>
              <a:rPr lang="ru-RU" altLang="ko-KR" dirty="0" err="1">
                <a:solidFill>
                  <a:schemeClr val="tx1"/>
                </a:solidFill>
              </a:rPr>
              <a:t>метапредметных</a:t>
            </a:r>
            <a:r>
              <a:rPr lang="ru-RU" altLang="ko-KR" dirty="0">
                <a:solidFill>
                  <a:schemeClr val="tx1"/>
                </a:solidFill>
              </a:rPr>
              <a:t>, личностных результатов;</a:t>
            </a:r>
          </a:p>
          <a:p>
            <a:r>
              <a:rPr lang="ru-RU" altLang="ko-KR" dirty="0">
                <a:solidFill>
                  <a:schemeClr val="tx1"/>
                </a:solidFill>
              </a:rPr>
              <a:t>	ориентация на </a:t>
            </a:r>
            <a:r>
              <a:rPr lang="ru-RU" altLang="ko-KR" dirty="0" err="1">
                <a:solidFill>
                  <a:schemeClr val="tx1"/>
                </a:solidFill>
              </a:rPr>
              <a:t>деятельностный</a:t>
            </a:r>
            <a:r>
              <a:rPr lang="ru-RU" altLang="ko-KR" dirty="0">
                <a:solidFill>
                  <a:schemeClr val="tx1"/>
                </a:solidFill>
              </a:rPr>
              <a:t> подход: оценка способности решать учебно-познавательные и учебно-практические задачи;</a:t>
            </a:r>
          </a:p>
          <a:p>
            <a:r>
              <a:rPr lang="ru-RU" altLang="ko-KR" dirty="0">
                <a:solidFill>
                  <a:schemeClr val="tx1"/>
                </a:solidFill>
              </a:rPr>
              <a:t>	оценка динамики учебных достижений;</a:t>
            </a:r>
          </a:p>
          <a:p>
            <a:r>
              <a:rPr lang="ru-RU" altLang="ko-KR" dirty="0">
                <a:solidFill>
                  <a:schemeClr val="tx1"/>
                </a:solidFill>
              </a:rPr>
              <a:t>	использование  стандартизированных и </a:t>
            </a:r>
            <a:r>
              <a:rPr lang="ru-RU" altLang="ko-KR" dirty="0" err="1">
                <a:solidFill>
                  <a:schemeClr val="tx1"/>
                </a:solidFill>
              </a:rPr>
              <a:t>нестандартизированных</a:t>
            </a:r>
            <a:r>
              <a:rPr lang="ru-RU" altLang="ko-KR" dirty="0">
                <a:solidFill>
                  <a:schemeClr val="tx1"/>
                </a:solidFill>
              </a:rPr>
              <a:t> методов (устных и письменных, индивидуальных и групповых, самооценки и </a:t>
            </a:r>
            <a:r>
              <a:rPr lang="ru-RU" altLang="ko-KR" dirty="0" err="1">
                <a:solidFill>
                  <a:schemeClr val="tx1"/>
                </a:solidFill>
              </a:rPr>
              <a:t>взаимооценки</a:t>
            </a:r>
            <a:r>
              <a:rPr lang="ru-RU" altLang="ko-KR" dirty="0">
                <a:solidFill>
                  <a:schemeClr val="tx1"/>
                </a:solidFill>
              </a:rPr>
              <a:t> и др.)</a:t>
            </a:r>
          </a:p>
          <a:p>
            <a:r>
              <a:rPr lang="ru-RU" altLang="ko-KR" dirty="0">
                <a:solidFill>
                  <a:schemeClr val="tx1"/>
                </a:solidFill>
              </a:rPr>
              <a:t>	сочетание внутренней и внешней оценки;</a:t>
            </a:r>
          </a:p>
          <a:p>
            <a:r>
              <a:rPr lang="ru-RU" altLang="ko-KR" dirty="0">
                <a:solidFill>
                  <a:schemeClr val="tx1"/>
                </a:solidFill>
              </a:rPr>
              <a:t>	накопительная система оценки индивидуальных достижений;</a:t>
            </a:r>
          </a:p>
          <a:p>
            <a:r>
              <a:rPr lang="ru-RU" altLang="ko-KR" dirty="0">
                <a:solidFill>
                  <a:schemeClr val="tx1"/>
                </a:solidFill>
              </a:rPr>
              <a:t>	использование персонифицированной и </a:t>
            </a:r>
            <a:r>
              <a:rPr lang="ru-RU" altLang="ko-KR" dirty="0" err="1">
                <a:solidFill>
                  <a:schemeClr val="tx1"/>
                </a:solidFill>
              </a:rPr>
              <a:t>неперсонифицированной</a:t>
            </a:r>
            <a:r>
              <a:rPr lang="ru-RU" altLang="ko-KR" dirty="0">
                <a:solidFill>
                  <a:schemeClr val="tx1"/>
                </a:solidFill>
              </a:rPr>
              <a:t> информации;</a:t>
            </a:r>
          </a:p>
          <a:p>
            <a:r>
              <a:rPr lang="ru-RU" altLang="ko-KR" dirty="0">
                <a:solidFill>
                  <a:schemeClr val="tx1"/>
                </a:solidFill>
              </a:rPr>
              <a:t>	уровневый подход  в инструментарии, в представлении результатов; оценка методом «сложения»;</a:t>
            </a:r>
          </a:p>
          <a:p>
            <a:r>
              <a:rPr lang="ru-RU" altLang="ko-KR" dirty="0">
                <a:solidFill>
                  <a:schemeClr val="tx1"/>
                </a:solidFill>
              </a:rPr>
              <a:t>	интерпретация результатов на основе контекстной информации.</a:t>
            </a:r>
          </a:p>
          <a:p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ru-RU" sz="2000" dirty="0"/>
              <a:t>Требования ФГОС по созданию мониторинга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err="1" smtClean="0"/>
              <a:t>сформированности</a:t>
            </a:r>
            <a:r>
              <a:rPr lang="ru-RU" sz="2000" dirty="0" smtClean="0"/>
              <a:t>  </a:t>
            </a:r>
            <a:r>
              <a:rPr lang="ru-RU" sz="2000" dirty="0" err="1" smtClean="0"/>
              <a:t>метапредметных</a:t>
            </a:r>
            <a:r>
              <a:rPr lang="ru-RU" sz="2000" dirty="0" smtClean="0"/>
              <a:t> </a:t>
            </a:r>
            <a:r>
              <a:rPr lang="ru-RU" sz="2000" dirty="0"/>
              <a:t>результатов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>
                <a:solidFill>
                  <a:srgbClr val="002060"/>
                </a:solidFill>
              </a:rPr>
              <a:t>Стандарт преподавательских умений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0"/>
          </p:nvPr>
        </p:nvSpPr>
        <p:spPr>
          <a:xfrm>
            <a:off x="539552" y="1059583"/>
            <a:ext cx="8496944" cy="2995737"/>
          </a:xfrm>
        </p:spPr>
        <p:txBody>
          <a:bodyPr/>
          <a:lstStyle/>
          <a:p>
            <a:pPr lvl="0" algn="ctr" latinLnBrk="0">
              <a:buClr>
                <a:srgbClr val="31B6FD"/>
              </a:buClr>
              <a:buSzPct val="100000"/>
            </a:pPr>
            <a:r>
              <a:rPr lang="ru-RU" altLang="ru-RU" sz="2400" b="1" dirty="0" smtClean="0">
                <a:solidFill>
                  <a:srgbClr val="FF0000"/>
                </a:solidFill>
                <a:latin typeface="Verdana" pitchFamily="34" charset="0"/>
                <a:cs typeface="+mn-cs"/>
              </a:rPr>
              <a:t> </a:t>
            </a:r>
            <a:endParaRPr lang="ru-RU" altLang="ru-RU" sz="2400" b="1" dirty="0">
              <a:solidFill>
                <a:srgbClr val="FF0000"/>
              </a:solidFill>
              <a:latin typeface="Verdana" pitchFamily="34" charset="0"/>
              <a:cs typeface="+mn-cs"/>
            </a:endParaRPr>
          </a:p>
          <a:p>
            <a:pPr algn="ctr" fontAlgn="ctr" latinLnBrk="0">
              <a:spcBef>
                <a:spcPts val="0"/>
              </a:spcBef>
              <a:spcAft>
                <a:spcPts val="600"/>
              </a:spcAft>
            </a:pPr>
            <a:endParaRPr lang="ru-RU" sz="1200" dirty="0" smtClean="0">
              <a:latin typeface="Arial"/>
            </a:endParaRPr>
          </a:p>
          <a:p>
            <a:pPr algn="r" latinLnBrk="0">
              <a:spcBef>
                <a:spcPts val="0"/>
              </a:spcBef>
              <a:spcAft>
                <a:spcPts val="600"/>
              </a:spcAft>
            </a:pPr>
            <a:endParaRPr lang="ru-RU" sz="1200" dirty="0">
              <a:latin typeface="Arial"/>
            </a:endParaRPr>
          </a:p>
          <a:p>
            <a:pPr algn="r" fontAlgn="b" latinLnBrk="0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latin typeface="Arial"/>
                <a:ea typeface="PMingLiU"/>
                <a:cs typeface="Arial"/>
              </a:rPr>
              <a:t>            </a:t>
            </a:r>
            <a:endParaRPr lang="ru-RU" sz="1200" dirty="0">
              <a:latin typeface="Arial"/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915566"/>
            <a:ext cx="432048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Компетентность в планировании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высокий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темп работы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концентрация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переключение внимания </a:t>
            </a:r>
            <a:endPara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учеников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многообразие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 презентации 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материала</a:t>
            </a: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Компетентность в управлении 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максимальная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включённость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всех учеников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разнообразие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 работы и заданий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сотрудничество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 учителем и детьми </a:t>
            </a:r>
            <a:endPara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Соответствие потребностям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учеников</a:t>
            </a:r>
          </a:p>
          <a:p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учет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индивидуальных потребностей учащихся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дифференциация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заданий по сложности и </a:t>
            </a:r>
            <a:endPara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объёму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использование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творческих заданий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82666" y="920155"/>
            <a:ext cx="410445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активности 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учеников</a:t>
            </a:r>
          </a:p>
          <a:p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самостоятельная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в группах и парах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эмоциональная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вовлечённость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учеников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построение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коммуникации между учениками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индивидуальная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и обратная 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связь</a:t>
            </a: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разнообразных методов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оценивания</a:t>
            </a:r>
          </a:p>
          <a:p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разнообразие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инструментов оценивания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оценивание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управления учебным процессом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групповое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индивидуальное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самооценивание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81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971600" y="339503"/>
            <a:ext cx="48600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altLang="ko-KR" sz="3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208747"/>
              </p:ext>
            </p:extLst>
          </p:nvPr>
        </p:nvGraphicFramePr>
        <p:xfrm>
          <a:off x="1259632" y="123479"/>
          <a:ext cx="7041976" cy="18722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41976"/>
              </a:tblGrid>
              <a:tr h="18722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Ответственность </a:t>
                      </a:r>
                      <a:r>
                        <a:rPr lang="ru-R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перед самим собой означает </a:t>
                      </a:r>
                      <a:r>
                        <a:rPr lang="ru-RU" sz="20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ОТКАЗ</a:t>
                      </a:r>
                      <a:r>
                        <a:rPr lang="ru-R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200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позволять </a:t>
                      </a:r>
                      <a:r>
                        <a:rPr lang="ru-R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другим думать за тебя, выступать от твоего </a:t>
                      </a:r>
                      <a:endParaRPr lang="ru-RU" sz="200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имени </a:t>
                      </a:r>
                      <a:r>
                        <a:rPr lang="ru-R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действовать за тебя; </a:t>
                      </a: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ответственность перед </a:t>
                      </a:r>
                      <a:endParaRPr lang="ru-RU" sz="200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самим </a:t>
                      </a:r>
                      <a:r>
                        <a:rPr lang="ru-R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собой означает </a:t>
                      </a:r>
                      <a:r>
                        <a:rPr lang="ru-RU" sz="20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УВАЖЕНИЕ</a:t>
                      </a:r>
                      <a:r>
                        <a:rPr lang="ru-R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</a:t>
                      </a:r>
                      <a:r>
                        <a:rPr lang="ru-RU" sz="20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ИСПОЛЬЗОВАНИЕ СВОЕГО</a:t>
                      </a:r>
                      <a:r>
                        <a:rPr lang="ru-R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интеллекта и инстинктов, сталкиваясь с </a:t>
                      </a:r>
                      <a:endParaRPr lang="ru-RU" sz="200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решением </a:t>
                      </a:r>
                      <a:r>
                        <a:rPr lang="ru-R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трудной проблемы.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7504" y="4711869"/>
            <a:ext cx="5310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Адриана Рич,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профессор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Дуглас Колледжа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39702"/>
            <a:ext cx="2485571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183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496" y="1059582"/>
            <a:ext cx="9001000" cy="2874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 smtClean="0">
                <a:latin typeface="Calibri"/>
                <a:ea typeface="Calibri"/>
                <a:cs typeface="Times New Roman"/>
              </a:rPr>
              <a:t>1.Найти 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>и выделить из всех разделов  </a:t>
            </a:r>
            <a:r>
              <a:rPr lang="ru-RU" sz="2400" dirty="0" smtClean="0">
                <a:latin typeface="Calibri"/>
                <a:ea typeface="Calibri"/>
                <a:cs typeface="Times New Roman"/>
              </a:rPr>
              <a:t>ФГОС начального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>, основного и среднего общего образования комментарии, содержащие </a:t>
            </a:r>
            <a:endParaRPr lang="ru-RU" sz="2400" dirty="0" smtClean="0">
              <a:latin typeface="Calibri"/>
              <a:ea typeface="Calibri"/>
              <a:cs typeface="Times New Roman"/>
            </a:endParaRPr>
          </a:p>
          <a:p>
            <a:pPr lvl="0" algn="just"/>
            <a:r>
              <a:rPr lang="ru-RU" sz="2400" dirty="0" smtClean="0">
                <a:latin typeface="Calibri"/>
                <a:ea typeface="Calibri"/>
                <a:cs typeface="Times New Roman"/>
              </a:rPr>
              <a:t>требования 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>к </a:t>
            </a:r>
            <a:r>
              <a:rPr lang="ru-RU" sz="2400" dirty="0" smtClean="0">
                <a:latin typeface="Calibri"/>
                <a:ea typeface="Calibri"/>
                <a:cs typeface="Times New Roman"/>
              </a:rPr>
              <a:t>оцениванию.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Calibri"/>
                <a:ea typeface="Calibri"/>
                <a:cs typeface="Times New Roman"/>
              </a:rPr>
              <a:t>2.Каждому 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>методическому объединению оставить дорожную карту по </a:t>
            </a:r>
            <a:r>
              <a:rPr lang="ru-RU" sz="2400" dirty="0" smtClean="0">
                <a:latin typeface="Calibri"/>
                <a:ea typeface="Calibri"/>
                <a:cs typeface="Times New Roman"/>
              </a:rPr>
              <a:t>своему предмету (тема на выбор). 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Calibri"/>
                <a:ea typeface="Calibri"/>
                <a:cs typeface="Times New Roman"/>
              </a:rPr>
              <a:t>3.Всем 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>участникам семинара опробовать и ввести в практику  </a:t>
            </a:r>
            <a:endParaRPr lang="ru-RU" sz="2400" dirty="0" smtClean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Calibri"/>
                <a:ea typeface="Calibri"/>
                <a:cs typeface="Times New Roman"/>
              </a:rPr>
              <a:t>приемы 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>и техники формирующего оценивания.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24415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395536" y="915566"/>
            <a:ext cx="8496944" cy="2995737"/>
          </a:xfrm>
        </p:spPr>
        <p:txBody>
          <a:bodyPr/>
          <a:lstStyle/>
          <a:p>
            <a:r>
              <a:rPr lang="ru-RU" altLang="ko-KR" dirty="0"/>
              <a:t>	</a:t>
            </a:r>
            <a:r>
              <a:rPr lang="ru-RU" altLang="ko-KR" sz="1200" b="1" dirty="0">
                <a:solidFill>
                  <a:schemeClr val="tx1"/>
                </a:solidFill>
              </a:rPr>
              <a:t>Фиксировать цели оценочной деятельности: ориентировать на достижение</a:t>
            </a:r>
          </a:p>
          <a:p>
            <a:r>
              <a:rPr lang="ru-RU" altLang="ko-KR" sz="1200" b="1" dirty="0">
                <a:solidFill>
                  <a:schemeClr val="tx1"/>
                </a:solidFill>
              </a:rPr>
              <a:t>результатов обучения (предметных, </a:t>
            </a:r>
            <a:r>
              <a:rPr lang="ru-RU" altLang="ko-KR" sz="1200" b="1" dirty="0" err="1">
                <a:solidFill>
                  <a:schemeClr val="tx1"/>
                </a:solidFill>
              </a:rPr>
              <a:t>метапредметных</a:t>
            </a:r>
            <a:r>
              <a:rPr lang="ru-RU" altLang="ko-KR" sz="1200" b="1" dirty="0">
                <a:solidFill>
                  <a:schemeClr val="tx1"/>
                </a:solidFill>
              </a:rPr>
              <a:t> и личностных).</a:t>
            </a:r>
          </a:p>
          <a:p>
            <a:r>
              <a:rPr lang="ru-RU" altLang="ko-KR" sz="1200" b="1" dirty="0">
                <a:solidFill>
                  <a:schemeClr val="tx1"/>
                </a:solidFill>
              </a:rPr>
              <a:t>	Обеспечивать комплексный подход к оценке результатов образования; обеспечивать возможность</a:t>
            </a:r>
          </a:p>
          <a:p>
            <a:r>
              <a:rPr lang="ru-RU" altLang="ko-KR" sz="1200" b="1" dirty="0">
                <a:solidFill>
                  <a:schemeClr val="tx1"/>
                </a:solidFill>
              </a:rPr>
              <a:t>регулирования функционирования системы образования на основе полученной информации об</a:t>
            </a:r>
          </a:p>
          <a:p>
            <a:r>
              <a:rPr lang="ru-RU" altLang="ko-KR" sz="1200" b="1" dirty="0">
                <a:solidFill>
                  <a:schemeClr val="tx1"/>
                </a:solidFill>
              </a:rPr>
              <a:t>уровне достижения планируемых результатов обучения.</a:t>
            </a:r>
          </a:p>
          <a:p>
            <a:r>
              <a:rPr lang="ru-RU" altLang="ko-KR" sz="1200" b="1" dirty="0">
                <a:solidFill>
                  <a:schemeClr val="tx1"/>
                </a:solidFill>
              </a:rPr>
              <a:t>	Фиксировать критерии, процедуры, инструменты оценки и формы</a:t>
            </a:r>
          </a:p>
          <a:p>
            <a:r>
              <a:rPr lang="ru-RU" altLang="ko-KR" sz="1200" b="1" dirty="0">
                <a:solidFill>
                  <a:schemeClr val="tx1"/>
                </a:solidFill>
              </a:rPr>
              <a:t>представления ее результатов.</a:t>
            </a:r>
          </a:p>
          <a:p>
            <a:r>
              <a:rPr lang="ru-RU" altLang="ko-KR" sz="1200" b="1" dirty="0">
                <a:solidFill>
                  <a:schemeClr val="tx1"/>
                </a:solidFill>
              </a:rPr>
              <a:t>	Фиксировать условия и границы применения системы оценивания.</a:t>
            </a:r>
          </a:p>
          <a:p>
            <a:r>
              <a:rPr lang="ru-RU" altLang="ko-KR" sz="1200" b="1" dirty="0">
                <a:solidFill>
                  <a:schemeClr val="tx1"/>
                </a:solidFill>
              </a:rPr>
              <a:t>Существующая практика оценивания не соответствует такой организации учебного процесса.</a:t>
            </a:r>
          </a:p>
          <a:p>
            <a:r>
              <a:rPr lang="ru-RU" altLang="ko-KR" sz="1200" b="1" dirty="0">
                <a:solidFill>
                  <a:schemeClr val="tx1"/>
                </a:solidFill>
              </a:rPr>
              <a:t>Это несоответствие практики и новых требований, предъявляемых к проведению процедуры</a:t>
            </a:r>
          </a:p>
          <a:p>
            <a:r>
              <a:rPr lang="ru-RU" altLang="ko-KR" sz="1200" b="1" dirty="0">
                <a:solidFill>
                  <a:schemeClr val="tx1"/>
                </a:solidFill>
              </a:rPr>
              <a:t>оценивания, приводит к следующим противоречиям:</a:t>
            </a:r>
          </a:p>
          <a:p>
            <a:r>
              <a:rPr lang="ru-RU" altLang="ko-KR" sz="1200" b="1" dirty="0">
                <a:solidFill>
                  <a:schemeClr val="tx1"/>
                </a:solidFill>
              </a:rPr>
              <a:t>	Обучение проводится непрерывно, оценивание – дискретно;</a:t>
            </a:r>
          </a:p>
          <a:p>
            <a:r>
              <a:rPr lang="ru-RU" altLang="ko-KR" sz="1200" b="1" dirty="0">
                <a:solidFill>
                  <a:schemeClr val="tx1"/>
                </a:solidFill>
              </a:rPr>
              <a:t>	Предъявляются требования к предметным и </a:t>
            </a:r>
            <a:r>
              <a:rPr lang="ru-RU" altLang="ko-KR" sz="1200" b="1" dirty="0" err="1">
                <a:solidFill>
                  <a:schemeClr val="tx1"/>
                </a:solidFill>
              </a:rPr>
              <a:t>метапредметным</a:t>
            </a:r>
            <a:r>
              <a:rPr lang="ru-RU" altLang="ko-KR" sz="1200" b="1" dirty="0">
                <a:solidFill>
                  <a:schemeClr val="tx1"/>
                </a:solidFill>
              </a:rPr>
              <a:t> результатам</a:t>
            </a:r>
          </a:p>
          <a:p>
            <a:r>
              <a:rPr lang="ru-RU" altLang="ko-KR" sz="1200" b="1" dirty="0">
                <a:solidFill>
                  <a:schemeClr val="tx1"/>
                </a:solidFill>
              </a:rPr>
              <a:t>обучения школьников, а оцениваются только предметные;</a:t>
            </a:r>
          </a:p>
          <a:p>
            <a:r>
              <a:rPr lang="ru-RU" altLang="ko-KR" sz="1200" b="1" dirty="0">
                <a:solidFill>
                  <a:schemeClr val="tx1"/>
                </a:solidFill>
              </a:rPr>
              <a:t>	Развитие школьника происходит в учебное и </a:t>
            </a:r>
            <a:r>
              <a:rPr lang="ru-RU" altLang="ko-KR" sz="1200" b="1" dirty="0" err="1">
                <a:solidFill>
                  <a:schemeClr val="tx1"/>
                </a:solidFill>
              </a:rPr>
              <a:t>внеучебное</a:t>
            </a:r>
            <a:r>
              <a:rPr lang="ru-RU" altLang="ko-KR" sz="1200" b="1" dirty="0">
                <a:solidFill>
                  <a:schemeClr val="tx1"/>
                </a:solidFill>
              </a:rPr>
              <a:t> время , а оценивается</a:t>
            </a:r>
          </a:p>
          <a:p>
            <a:r>
              <a:rPr lang="ru-RU" altLang="ko-KR" sz="1200" b="1" dirty="0">
                <a:solidFill>
                  <a:schemeClr val="tx1"/>
                </a:solidFill>
              </a:rPr>
              <a:t>только деятельность во время урока;</a:t>
            </a:r>
          </a:p>
          <a:p>
            <a:r>
              <a:rPr lang="ru-RU" altLang="ko-KR" sz="1200" b="1" dirty="0">
                <a:solidFill>
                  <a:schemeClr val="tx1"/>
                </a:solidFill>
              </a:rPr>
              <a:t>	Цель образования – развитие ребенка, цель оценивания – констатация факта</a:t>
            </a:r>
          </a:p>
          <a:p>
            <a:r>
              <a:rPr lang="ru-RU" altLang="ko-KR" sz="1200" b="1" dirty="0">
                <a:solidFill>
                  <a:schemeClr val="tx1"/>
                </a:solidFill>
              </a:rPr>
              <a:t>соответствия его знаний стандарту.</a:t>
            </a:r>
          </a:p>
          <a:p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ru-RU" dirty="0" smtClean="0"/>
              <a:t>Требования </a:t>
            </a:r>
            <a:r>
              <a:rPr lang="ru-RU" dirty="0"/>
              <a:t>к системе оценки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44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91100" y="289621"/>
            <a:ext cx="670929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Мы все хотим, чтобы наши ученики имели высокие ожидания, были уверены в своих способностях учиться, ставили перед собой высокие цели и находили свой собственный яркий путь, обучаясь для будущего. </a:t>
            </a:r>
            <a:endParaRPr lang="ru-RU" altLang="ko-KR" sz="20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altLang="ko-KR" sz="20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Absolum</a:t>
            </a:r>
            <a:r>
              <a:rPr lang="ru-RU" altLang="ko-KR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2006)</a:t>
            </a:r>
            <a:endParaRPr kumimoji="0" lang="en-US" altLang="ko-KR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971600" y="339503"/>
            <a:ext cx="48600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altLang="ko-KR" sz="3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85376" y="3298676"/>
            <a:ext cx="41603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Но как этого достичь?</a:t>
            </a:r>
          </a:p>
        </p:txBody>
      </p:sp>
    </p:spTree>
    <p:extLst>
      <p:ext uri="{BB962C8B-B14F-4D97-AF65-F5344CB8AC3E}">
        <p14:creationId xmlns:p14="http://schemas.microsoft.com/office/powerpoint/2010/main" val="147322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4184">
            <a:off x="108744" y="423304"/>
            <a:ext cx="3127958" cy="269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1835696" y="915566"/>
            <a:ext cx="7139136" cy="2995737"/>
          </a:xfrm>
        </p:spPr>
        <p:txBody>
          <a:bodyPr/>
          <a:lstStyle/>
          <a:p>
            <a:r>
              <a:rPr lang="ru-RU" altLang="ko-KR" sz="2000" b="1" dirty="0" smtClean="0">
                <a:solidFill>
                  <a:schemeClr val="tx1"/>
                </a:solidFill>
              </a:rPr>
              <a:t>                     </a:t>
            </a:r>
            <a:endParaRPr lang="ko-KR" altLang="en-US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1148038"/>
              </p:ext>
            </p:extLst>
          </p:nvPr>
        </p:nvGraphicFramePr>
        <p:xfrm>
          <a:off x="3059832" y="123478"/>
          <a:ext cx="583264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1331640" y="3250375"/>
            <a:ext cx="2716213" cy="95410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 smtClean="0">
                <a:solidFill>
                  <a:srgbClr val="E8B7B7">
                    <a:lumMod val="50000"/>
                  </a:srgbClr>
                </a:solidFill>
                <a:latin typeface="+mj-lt"/>
              </a:rPr>
              <a:t>Низкий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 smtClean="0">
                <a:solidFill>
                  <a:srgbClr val="E8B7B7">
                    <a:lumMod val="50000"/>
                  </a:srgbClr>
                </a:solidFill>
                <a:latin typeface="+mj-lt"/>
              </a:rPr>
              <a:t>уровень</a:t>
            </a:r>
            <a:endParaRPr lang="en-US" sz="2800" b="1" dirty="0" smtClean="0">
              <a:solidFill>
                <a:srgbClr val="E8B7B7">
                  <a:lumMod val="50000"/>
                </a:srgbClr>
              </a:solidFill>
              <a:latin typeface="+mj-lt"/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6652320" y="100613"/>
            <a:ext cx="249168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800" b="1" dirty="0" smtClean="0">
                <a:solidFill>
                  <a:srgbClr val="002060"/>
                </a:solidFill>
                <a:latin typeface="+mj-lt"/>
                <a:cs typeface="Arial" charset="0"/>
              </a:rPr>
              <a:t>Высокий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800" b="1" dirty="0" smtClean="0">
                <a:solidFill>
                  <a:srgbClr val="002060"/>
                </a:solidFill>
                <a:latin typeface="+mj-lt"/>
                <a:cs typeface="Arial" charset="0"/>
              </a:rPr>
              <a:t>уровень</a:t>
            </a:r>
            <a:endParaRPr lang="en-US" altLang="ru-RU" sz="2800" b="1" dirty="0" smtClean="0">
              <a:solidFill>
                <a:srgbClr val="002060"/>
              </a:solidFill>
              <a:latin typeface="+mj-lt"/>
              <a:cs typeface="Arial" charset="0"/>
            </a:endParaRP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-12898" y="25"/>
            <a:ext cx="5376986" cy="672058"/>
          </a:xfrm>
          <a:solidFill>
            <a:schemeClr val="bg1"/>
          </a:solidFill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</a:rPr>
              <a:t>    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        </a:t>
            </a:r>
            <a:r>
              <a:rPr lang="ru-RU" dirty="0" smtClean="0">
                <a:solidFill>
                  <a:srgbClr val="00B0F0"/>
                </a:solidFill>
              </a:rPr>
              <a:t>постановка цели</a:t>
            </a:r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/>
            </a:r>
            <a:br>
              <a:rPr lang="en-US" sz="4400" dirty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</a:br>
            <a:endParaRPr lang="en-US" sz="4400" dirty="0">
              <a:solidFill>
                <a:schemeClr val="accent6">
                  <a:lumMod val="50000"/>
                </a:schemeClr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21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731117"/>
              </p:ext>
            </p:extLst>
          </p:nvPr>
        </p:nvGraphicFramePr>
        <p:xfrm>
          <a:off x="0" y="-97003"/>
          <a:ext cx="9144000" cy="5476700"/>
        </p:xfrm>
        <a:graphic>
          <a:graphicData uri="http://schemas.openxmlformats.org/drawingml/2006/table">
            <a:tbl>
              <a:tblPr/>
              <a:tblGrid>
                <a:gridCol w="1211406"/>
                <a:gridCol w="211372"/>
                <a:gridCol w="1551427"/>
                <a:gridCol w="1468999"/>
                <a:gridCol w="852694"/>
                <a:gridCol w="542855"/>
                <a:gridCol w="807949"/>
                <a:gridCol w="146900"/>
                <a:gridCol w="2350398"/>
              </a:tblGrid>
              <a:tr h="141026">
                <a:tc gridSpan="9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9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74" marR="68574" marT="0" marB="0" anchor="ctr">
                    <a:lnL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6471">
                <a:tc gridSpan="2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74" marR="68574" marT="0" marB="0" anchor="b">
                    <a:lnL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74" marR="6857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74" marR="6857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КАК ОРГАНИЗОВАТЬ ФОРМИРУЮЩЕЕ ОЦЕНИВАНИЕ?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PMingLiU"/>
                          <a:cs typeface="Arial" panose="020B0604020202020204" pitchFamily="34" charset="0"/>
                        </a:rPr>
                        <a:t>                    </a:t>
                      </a:r>
                      <a:r>
                        <a:rPr lang="en-US" sz="14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PMingLiU"/>
                          <a:cs typeface="Arial" panose="020B0604020202020204" pitchFamily="34" charset="0"/>
                        </a:rPr>
                        <a:t>             </a:t>
                      </a:r>
                      <a:r>
                        <a:rPr lang="ru-RU" sz="14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PMingLiU"/>
                          <a:cs typeface="Arial" panose="020B0604020202020204" pitchFamily="34" charset="0"/>
                        </a:rPr>
                        <a:t>творчество</a:t>
                      </a:r>
                      <a:endParaRPr lang="en-US" sz="1400" b="1" kern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74" marR="68574" marT="0" marB="0" anchor="b">
                    <a:lnL>
                      <a:noFill/>
                    </a:lnL>
                    <a:lnR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000" dirty="0">
                        <a:solidFill>
                          <a:srgbClr val="FF0000"/>
                        </a:solidFill>
                        <a:latin typeface="Futura Md BT"/>
                        <a:ea typeface="PMingLiU"/>
                        <a:cs typeface="Times New Roman"/>
                      </a:endParaRPr>
                    </a:p>
                  </a:txBody>
                  <a:tcPr marL="68574" marR="6857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6164">
                <a:tc gridSpan="2">
                  <a:txBody>
                    <a:bodyPr/>
                    <a:lstStyle/>
                    <a:p>
                      <a:endParaRPr lang="en-US" sz="1400"/>
                    </a:p>
                  </a:txBody>
                  <a:tcPr marL="68574" marR="68574" marT="0" marB="0" anchor="b">
                    <a:lnL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74" marR="6857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74" marR="6857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F543F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PMingLiU"/>
                          <a:cs typeface="Arial" panose="020B0604020202020204" pitchFamily="34" charset="0"/>
                        </a:rPr>
                        <a:t>              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F543F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PMingLiU"/>
                          <a:cs typeface="Arial" panose="020B0604020202020204" pitchFamily="34" charset="0"/>
                        </a:rPr>
                        <a:t>оценка</a:t>
                      </a:r>
                      <a:endParaRPr lang="en-US" sz="1400" b="1" kern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74" marR="6857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600" b="1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Futura Md BT"/>
                        <a:ea typeface="PMingLiU"/>
                        <a:cs typeface="Times New Roman"/>
                      </a:endParaRPr>
                    </a:p>
                  </a:txBody>
                  <a:tcPr marL="68574" marR="6857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PMingLiU"/>
                          <a:cs typeface="Arial" panose="020B0604020202020204" pitchFamily="34" charset="0"/>
                        </a:rPr>
                        <a:t>ПОЧЕМУ ВАЖНО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PMingLiU"/>
                          <a:cs typeface="Arial" panose="020B0604020202020204" pitchFamily="34" charset="0"/>
                        </a:rPr>
                        <a:t>ОЦЕНИВАТЬ?</a:t>
                      </a:r>
                      <a:endParaRPr lang="en-US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74" marR="68574" marT="0" marB="0" anchor="b">
                    <a:lnL>
                      <a:noFill/>
                    </a:lnL>
                    <a:lnR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FF"/>
                    </a:solidFill>
                  </a:tcPr>
                </a:tc>
              </a:tr>
              <a:tr h="108585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800" kern="1200" dirty="0">
                        <a:solidFill>
                          <a:schemeClr val="tx1"/>
                        </a:solidFill>
                        <a:latin typeface="Futura Md BT"/>
                        <a:ea typeface="PMingLiU"/>
                        <a:cs typeface="Times New Roman"/>
                      </a:endParaRPr>
                    </a:p>
                  </a:txBody>
                  <a:tcPr marL="68574" marR="68574" marT="0" marB="0" anchor="b">
                    <a:lnL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800" kern="1200" dirty="0">
                        <a:solidFill>
                          <a:schemeClr val="tx1"/>
                        </a:solidFill>
                        <a:latin typeface="Futura Md BT"/>
                        <a:ea typeface="PMingLiU"/>
                        <a:cs typeface="Times New Roman"/>
                      </a:endParaRPr>
                    </a:p>
                  </a:txBody>
                  <a:tcPr marL="68574" marR="6857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800" dirty="0">
                        <a:latin typeface="Futura Md BT"/>
                        <a:ea typeface="PMingLiU"/>
                        <a:cs typeface="Times New Roman"/>
                      </a:endParaRPr>
                    </a:p>
                  </a:txBody>
                  <a:tcPr marL="68574" marR="6857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PMingLiU"/>
                          <a:cs typeface="Arial" panose="020B0604020202020204" pitchFamily="34" charset="0"/>
                        </a:rPr>
                        <a:t>анализ</a:t>
                      </a:r>
                      <a:endParaRPr lang="en-US" sz="1400" b="1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74" marR="6857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PMingLiU"/>
                          <a:cs typeface="Arial" panose="020B0604020202020204" pitchFamily="34" charset="0"/>
                        </a:rPr>
                        <a:t>В ЧЕМ РАЗНИЦА ФОРМИРУЮЩЕГО ОЦЕНИВАНИЯ И ТРАДИЦИОННОГО СУММИРУЮЩЕГО  ОЦЕНИВАНИЯ?</a:t>
                      </a:r>
                      <a:endParaRPr lang="en-US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74" marR="68574" marT="0" marB="0" anchor="b">
                    <a:lnL>
                      <a:noFill/>
                    </a:lnL>
                    <a:lnR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53567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800" dirty="0">
                        <a:latin typeface="Futura Md BT"/>
                        <a:ea typeface="PMingLiU"/>
                        <a:cs typeface="Times New Roman"/>
                      </a:endParaRPr>
                    </a:p>
                  </a:txBody>
                  <a:tcPr marL="68574" marR="68574" marT="0" marB="0" anchor="b">
                    <a:lnL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800" dirty="0">
                        <a:latin typeface="Futura Md BT"/>
                        <a:ea typeface="PMingLiU"/>
                        <a:cs typeface="Times New Roman"/>
                      </a:endParaRPr>
                    </a:p>
                  </a:txBody>
                  <a:tcPr marL="68574" marR="6857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latin typeface="Futura Md BT"/>
                          <a:ea typeface="PMingLiU"/>
                          <a:cs typeface="Times New Roman"/>
                        </a:rPr>
                        <a:t>применение</a:t>
                      </a:r>
                      <a:endParaRPr lang="en-US" sz="1500" b="1" kern="1200" dirty="0" smtClean="0">
                        <a:solidFill>
                          <a:srgbClr val="002060"/>
                        </a:solidFill>
                        <a:latin typeface="Futura Md BT"/>
                        <a:ea typeface="PMingLiU"/>
                        <a:cs typeface="Times New Roman"/>
                      </a:endParaRPr>
                    </a:p>
                  </a:txBody>
                  <a:tcPr marL="68574" marR="6857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ЧТО ДАЕТ ФОРМИРУЮЩЕЕ ОЦЕНИВАНИЕ? </a:t>
                      </a:r>
                      <a:endParaRPr kumimoji="0" 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4" marR="6857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000" dirty="0">
                        <a:latin typeface="Futura Md BT"/>
                        <a:ea typeface="PMingLiU"/>
                        <a:cs typeface="Times New Roman"/>
                      </a:endParaRPr>
                    </a:p>
                  </a:txBody>
                  <a:tcPr marL="68574" marR="6857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68574" marR="68574" marT="0" marB="0" anchor="b">
                    <a:lnL>
                      <a:noFill/>
                    </a:lnL>
                    <a:lnR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4" marR="68574" marT="0" marB="0" anchor="b">
                    <a:lnL>
                      <a:noFill/>
                    </a:lnL>
                    <a:lnR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737802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Futura Md BT"/>
                          <a:ea typeface="PMingLiU"/>
                          <a:cs typeface="Times New Roman"/>
                        </a:rPr>
                        <a:t>                  </a:t>
                      </a:r>
                      <a:r>
                        <a:rPr lang="en-US" sz="1400" b="1" kern="1200" dirty="0" smtClean="0">
                          <a:solidFill>
                            <a:srgbClr val="002060"/>
                          </a:solidFill>
                          <a:latin typeface="Futura Md BT"/>
                          <a:ea typeface="PMingLiU"/>
                          <a:cs typeface="Times New Roman"/>
                        </a:rPr>
                        <a:t>  </a:t>
                      </a: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Futura Md BT"/>
                          <a:ea typeface="PMingLiU"/>
                          <a:cs typeface="Times New Roman"/>
                        </a:rPr>
                        <a:t>понимание</a:t>
                      </a:r>
                      <a:endParaRPr lang="en-US" sz="1500" b="1" kern="1200" dirty="0" smtClean="0">
                        <a:solidFill>
                          <a:srgbClr val="002060"/>
                        </a:solidFill>
                        <a:latin typeface="Futura Md BT"/>
                        <a:ea typeface="PMingLiU"/>
                        <a:cs typeface="Times New Roman"/>
                      </a:endParaRPr>
                    </a:p>
                  </a:txBody>
                  <a:tcPr marL="68574" marR="68574" marT="0" marB="0" anchor="b">
                    <a:lnL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Futura Md BT"/>
                        <a:ea typeface="PMingLiU"/>
                        <a:cs typeface="Times New Roman"/>
                      </a:endParaRPr>
                    </a:p>
                  </a:txBody>
                  <a:tcPr marL="68574" marR="6857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ЧТО МЫ ОЦЕНИВАЕМ?</a:t>
                      </a:r>
                      <a:endParaRPr lang="en-US" sz="1400" b="1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74" marR="6857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74" marR="6857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4" marR="6857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000">
                        <a:latin typeface="Futura Md BT"/>
                        <a:ea typeface="PMingLiU"/>
                        <a:cs typeface="Times New Roman"/>
                      </a:endParaRPr>
                    </a:p>
                  </a:txBody>
                  <a:tcPr marL="68574" marR="6857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sz="1800"/>
                    </a:p>
                  </a:txBody>
                  <a:tcPr marL="68574" marR="68574" marT="0" marB="0" anchor="b">
                    <a:lnL>
                      <a:noFill/>
                    </a:lnL>
                    <a:lnR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4" marR="68574" marT="0" marB="0" anchor="b">
                    <a:lnL>
                      <a:noFill/>
                    </a:lnL>
                    <a:lnR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8458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Futura Md BT"/>
                          <a:ea typeface="PMingLiU"/>
                          <a:cs typeface="Times New Roman"/>
                        </a:rPr>
                        <a:t>знание</a:t>
                      </a:r>
                      <a:endParaRPr lang="en-US" sz="1200" b="1" kern="1200" dirty="0" smtClean="0">
                        <a:solidFill>
                          <a:srgbClr val="002060"/>
                        </a:solidFill>
                        <a:latin typeface="Futura Md BT"/>
                        <a:ea typeface="PMingLiU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200" b="1" kern="1200" dirty="0">
                        <a:solidFill>
                          <a:srgbClr val="002060"/>
                        </a:solidFill>
                        <a:latin typeface="Futura Md BT"/>
                        <a:ea typeface="PMingLiU"/>
                        <a:cs typeface="Times New Roman"/>
                      </a:endParaRPr>
                    </a:p>
                  </a:txBody>
                  <a:tcPr marL="68574" marR="68574" marT="0" marB="0" anchor="b">
                    <a:lnL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MingLiU"/>
                          <a:cs typeface="Arial" panose="020B0604020202020204" pitchFamily="34" charset="0"/>
                        </a:rPr>
                        <a:t>ЧТО ТАКОЕ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MingLiU"/>
                          <a:cs typeface="Arial" panose="020B0604020202020204" pitchFamily="34" charset="0"/>
                        </a:rPr>
                        <a:t>ФОРМИРУЮЩЕЕ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MingLiU"/>
                          <a:cs typeface="Arial" panose="020B0604020202020204" pitchFamily="34" charset="0"/>
                        </a:rPr>
                        <a:t> ОЦЕНИВАНИЕ?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74" marR="6857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74" marR="6857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PMingLiU"/>
                          <a:cs typeface="Arial" pitchFamily="34" charset="0"/>
                        </a:rPr>
                        <a:t>            </a:t>
                      </a:r>
                      <a:endParaRPr lang="en-US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74" marR="6857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68574" marR="68574" marT="0" marB="0" anchor="b">
                    <a:lnL>
                      <a:noFill/>
                    </a:lnL>
                    <a:lnR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4" marR="68574" marT="0" marB="0" anchor="b">
                    <a:lnL>
                      <a:noFill/>
                    </a:lnL>
                    <a:lnR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  <p:sp>
        <p:nvSpPr>
          <p:cNvPr id="12323" name="Line 1"/>
          <p:cNvSpPr>
            <a:spLocks noChangeShapeType="1"/>
          </p:cNvSpPr>
          <p:nvPr/>
        </p:nvSpPr>
        <p:spPr bwMode="auto">
          <a:xfrm flipV="1">
            <a:off x="5076056" y="3075806"/>
            <a:ext cx="3429000" cy="17145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685800"/>
            <a:ext cx="45720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>
              <a:solidFill>
                <a:srgbClr val="002060"/>
              </a:solidFill>
              <a:cs typeface="Arial" charset="0"/>
            </a:endParaRPr>
          </a:p>
        </p:txBody>
      </p:sp>
      <p:pic>
        <p:nvPicPr>
          <p:cNvPr id="7" name="Picture 10" descr="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39447"/>
            <a:ext cx="3347622" cy="2028247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98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6" y="1491631"/>
            <a:ext cx="6192687" cy="331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Образовательная система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9582"/>
            <a:ext cx="8856984" cy="532656"/>
          </a:xfrm>
        </p:spPr>
        <p:txBody>
          <a:bodyPr/>
          <a:lstStyle/>
          <a:p>
            <a:r>
              <a:rPr lang="ru-RU" dirty="0" smtClean="0"/>
              <a:t>Для справедливого отбора каждый должен сдать один и тот же экзамен: Залезьте, пожалуйста, на это дерево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524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0"/>
            <a:ext cx="3321464" cy="2280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971600" y="339503"/>
            <a:ext cx="48600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altLang="ko-KR" sz="3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996" y="195486"/>
            <a:ext cx="2815756" cy="1656184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8" y="1954536"/>
            <a:ext cx="3174223" cy="2346697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227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1438</TotalTime>
  <Words>982</Words>
  <Application>Microsoft Office PowerPoint</Application>
  <PresentationFormat>Экран (16:9)</PresentationFormat>
  <Paragraphs>310</Paragraphs>
  <Slides>32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Office Theme</vt:lpstr>
      <vt:lpstr>Custom Design</vt:lpstr>
      <vt:lpstr>Презентация PowerPoint</vt:lpstr>
      <vt:lpstr>Алгоритм Мастерской</vt:lpstr>
      <vt:lpstr> Требования ФГОС по созданию мониторинга  сформированности  метапредметных результатов</vt:lpstr>
      <vt:lpstr> Требования к системе оценки</vt:lpstr>
      <vt:lpstr>Презентация PowerPoint</vt:lpstr>
      <vt:lpstr>             постановка цели </vt:lpstr>
      <vt:lpstr>Презентация PowerPoint</vt:lpstr>
      <vt:lpstr>Образовательная система</vt:lpstr>
      <vt:lpstr>Презентация PowerPoint</vt:lpstr>
      <vt:lpstr>ЧТО ТАКОЕ ФОРМИРУЮЩЕЕ ОЦЕНИВАНИЕ?</vt:lpstr>
      <vt:lpstr>Презентация PowerPoint</vt:lpstr>
      <vt:lpstr>ЧТО ДАЕТ ФОРМИРУЮЩЕЕ ОЦЕНИВАНИЕ?</vt:lpstr>
      <vt:lpstr>В ЧЕМ РАЗНИЦА ФОРМИРУЮЩЕГО ОЦЕНИВАНИЯ И  СУММИРУЮЩЕГО ОЦЕНИВАНИЯ?</vt:lpstr>
      <vt:lpstr>В ЧЕМ РАЗНИЦА ФОРМИРУЮЩЕГО ОЦЕНИВАНИЯ И  СУММИРУЮЩЕГО ОЦЕНИВАНИЯ?</vt:lpstr>
      <vt:lpstr>Презентация PowerPoint</vt:lpstr>
      <vt:lpstr>Презентация PowerPoint</vt:lpstr>
      <vt:lpstr>Формирование субъект-субъектных  отношений в процессе обучения</vt:lpstr>
      <vt:lpstr>Дорожная карта </vt:lpstr>
      <vt:lpstr>Дорожная карта </vt:lpstr>
      <vt:lpstr>Виды дорожных карт</vt:lpstr>
      <vt:lpstr>  </vt:lpstr>
      <vt:lpstr>  </vt:lpstr>
      <vt:lpstr>  </vt:lpstr>
      <vt:lpstr>  </vt:lpstr>
      <vt:lpstr>  </vt:lpstr>
      <vt:lpstr>  </vt:lpstr>
      <vt:lpstr> </vt:lpstr>
      <vt:lpstr> Техники по оцениванию по таксономии Блума   </vt:lpstr>
      <vt:lpstr>  </vt:lpstr>
      <vt:lpstr>Стандарт преподавательских умений</vt:lpstr>
      <vt:lpstr>Презентация PowerPoint</vt:lpstr>
      <vt:lpstr>Домашнее задание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Musina1</cp:lastModifiedBy>
  <cp:revision>92</cp:revision>
  <dcterms:created xsi:type="dcterms:W3CDTF">2014-04-01T16:27:38Z</dcterms:created>
  <dcterms:modified xsi:type="dcterms:W3CDTF">2017-12-11T06:52:37Z</dcterms:modified>
</cp:coreProperties>
</file>