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60" r:id="rId2"/>
    <p:sldMasterId id="2147483778" r:id="rId3"/>
    <p:sldMasterId id="2147483796" r:id="rId4"/>
    <p:sldMasterId id="2147483814" r:id="rId5"/>
  </p:sldMasterIdLst>
  <p:sldIdLst>
    <p:sldId id="256" r:id="rId6"/>
    <p:sldId id="258" r:id="rId7"/>
    <p:sldId id="259" r:id="rId8"/>
    <p:sldId id="260" r:id="rId9"/>
    <p:sldId id="261" r:id="rId10"/>
    <p:sldId id="257" r:id="rId11"/>
    <p:sldId id="267" r:id="rId12"/>
    <p:sldId id="266" r:id="rId13"/>
    <p:sldId id="268" r:id="rId14"/>
    <p:sldId id="262" r:id="rId15"/>
    <p:sldId id="263" r:id="rId16"/>
    <p:sldId id="264" r:id="rId17"/>
    <p:sldId id="265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2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5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4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3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9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6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5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7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9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00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92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12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6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0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31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8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76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28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73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16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22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61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9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4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70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6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5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77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8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2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85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4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14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69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05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52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3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1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2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52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9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29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7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03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6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8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31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5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3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539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08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1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9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7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70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79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99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99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80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9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29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14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21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752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61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80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3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667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8CB80-DF5D-4432-94C4-9DE7A6102079}" type="datetimeFigureOut">
              <a:rPr lang="ru-RU" smtClean="0">
                <a:solidFill>
                  <a:prstClr val="black"/>
                </a:solidFill>
              </a:rPr>
              <a:pPr/>
              <a:t>13.06.2019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D1F2-8846-4A64-AF53-D1E248E70B9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6586" y="586437"/>
            <a:ext cx="10108504" cy="26161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Использование фразовых глаголов в научно -популярном </a:t>
            </a:r>
            <a:br>
              <a:rPr lang="ru-RU" sz="4800" b="1" dirty="0" smtClean="0"/>
            </a:br>
            <a:r>
              <a:rPr lang="ru-RU" sz="4800" b="1" dirty="0" smtClean="0"/>
              <a:t>стиле речи»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9830" y="4910667"/>
            <a:ext cx="6987645" cy="1388534"/>
          </a:xfrm>
        </p:spPr>
        <p:txBody>
          <a:bodyPr/>
          <a:lstStyle/>
          <a:p>
            <a:r>
              <a:rPr lang="ru-RU" sz="2400" i="1" dirty="0" smtClean="0"/>
              <a:t>Автор: </a:t>
            </a:r>
            <a:r>
              <a:rPr lang="ru-RU" sz="2400" i="1" dirty="0" err="1" smtClean="0"/>
              <a:t>Товт</a:t>
            </a:r>
            <a:r>
              <a:rPr lang="ru-RU" sz="2400" i="1" dirty="0" smtClean="0"/>
              <a:t> Анастасия</a:t>
            </a:r>
          </a:p>
          <a:p>
            <a:r>
              <a:rPr lang="ru-RU" dirty="0"/>
              <a:t>Ученица 11 класса «Б» </a:t>
            </a:r>
            <a:endParaRPr lang="ru-RU" dirty="0" smtClean="0"/>
          </a:p>
          <a:p>
            <a:r>
              <a:rPr lang="ru-RU" dirty="0" smtClean="0"/>
              <a:t>МБОУ </a:t>
            </a:r>
            <a:r>
              <a:rPr lang="ru-RU" dirty="0"/>
              <a:t>«СШ №43» </a:t>
            </a:r>
          </a:p>
        </p:txBody>
      </p:sp>
    </p:spTree>
    <p:extLst>
      <p:ext uri="{BB962C8B-B14F-4D97-AF65-F5344CB8AC3E}">
        <p14:creationId xmlns:p14="http://schemas.microsoft.com/office/powerpoint/2010/main" val="24714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937" y="0"/>
            <a:ext cx="10018713" cy="1229264"/>
          </a:xfrm>
        </p:spPr>
        <p:txBody>
          <a:bodyPr/>
          <a:lstStyle/>
          <a:p>
            <a:r>
              <a:rPr lang="ru-RU" i="1" dirty="0" smtClean="0"/>
              <a:t>выводы и заключение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948906"/>
            <a:ext cx="10018713" cy="565030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dirty="0" smtClean="0"/>
              <a:t>Было изучено 8 короткометражных фильмов на каналах </a:t>
            </a:r>
            <a:r>
              <a:rPr lang="en-US" sz="2900" dirty="0" smtClean="0"/>
              <a:t>TED, </a:t>
            </a:r>
            <a:r>
              <a:rPr lang="en-US" sz="2900" dirty="0" err="1" smtClean="0"/>
              <a:t>TEDx</a:t>
            </a:r>
            <a:r>
              <a:rPr lang="en-US" sz="2900" dirty="0" smtClean="0"/>
              <a:t>, Video Advice, Bright Side</a:t>
            </a:r>
            <a:endParaRPr lang="ru-RU" sz="2900" dirty="0" smtClean="0"/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Общая продолжительность  по времени составляет 107 минут, или 1 час 47 мин.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Список предложений, в которых использовались фразовые глаголы, составляет 92 предложений.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Фразовые глаголы использовались 102 раза.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Практически каждую минуту мы можем слышать фразовый глагол.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Нет ни одного видеофильма без использования фразовых глаголов. </a:t>
            </a:r>
          </a:p>
          <a:p>
            <a:pPr>
              <a:buNone/>
            </a:pPr>
            <a:r>
              <a:rPr lang="ru-RU" sz="2900" b="1" dirty="0" smtClean="0"/>
              <a:t> Таким образом: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фразовые глаголы </a:t>
            </a:r>
            <a:r>
              <a:rPr lang="ru-RU" sz="2900" b="1" dirty="0" smtClean="0"/>
              <a:t>используются</a:t>
            </a:r>
            <a:r>
              <a:rPr lang="ru-RU" sz="2900" dirty="0" smtClean="0"/>
              <a:t> в научно-популярном стиле речи;</a:t>
            </a:r>
            <a:endParaRPr lang="en-US" sz="2900" dirty="0" smtClean="0"/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впечатление отсутствия фразовых глаголов в научно- популярном стиле речи является </a:t>
            </a:r>
            <a:r>
              <a:rPr lang="ru-RU" sz="2900" b="1" dirty="0" smtClean="0"/>
              <a:t>результатом неопытности</a:t>
            </a:r>
            <a:r>
              <a:rPr lang="ru-RU" sz="2900" dirty="0" smtClean="0"/>
              <a:t> обучающихся в использовании фразовых глаголов в своей речи; 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изучение фразовых глаголов </a:t>
            </a:r>
            <a:r>
              <a:rPr lang="ru-RU" sz="2900" b="1" dirty="0" smtClean="0"/>
              <a:t>необходимо</a:t>
            </a:r>
            <a:r>
              <a:rPr lang="ru-RU" sz="2900" dirty="0" smtClean="0"/>
              <a:t> пропагандировать и максимально </a:t>
            </a:r>
            <a:r>
              <a:rPr lang="ru-RU" sz="2900" b="1" dirty="0" smtClean="0"/>
              <a:t>использовать</a:t>
            </a:r>
            <a:r>
              <a:rPr lang="ru-RU" sz="2900" dirty="0" smtClean="0"/>
              <a:t> в речи;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созданный  цифровой </a:t>
            </a:r>
            <a:r>
              <a:rPr lang="ru-RU" sz="2900" dirty="0" err="1" smtClean="0"/>
              <a:t>онлайн</a:t>
            </a:r>
            <a:r>
              <a:rPr lang="ru-RU" sz="2900" dirty="0" smtClean="0"/>
              <a:t> тренажер </a:t>
            </a:r>
            <a:r>
              <a:rPr lang="en-US" sz="2900" dirty="0" smtClean="0"/>
              <a:t>“Phrasal verbs matter” </a:t>
            </a:r>
            <a:r>
              <a:rPr lang="ru-RU" sz="2900" dirty="0" smtClean="0"/>
              <a:t>реализующий программу 9-10 классов </a:t>
            </a:r>
            <a:r>
              <a:rPr lang="ru-RU" sz="2900" b="1" dirty="0" smtClean="0"/>
              <a:t>развивает п</a:t>
            </a:r>
            <a:r>
              <a:rPr lang="ru-RU" sz="2900" dirty="0" smtClean="0"/>
              <a:t>ознавательный </a:t>
            </a:r>
            <a:r>
              <a:rPr lang="ru-RU" sz="2900" b="1" dirty="0" smtClean="0"/>
              <a:t>интерес к изучению фразовых глаголов</a:t>
            </a:r>
            <a:r>
              <a:rPr lang="ru-RU" sz="2900" dirty="0"/>
              <a:t> </a:t>
            </a:r>
            <a:r>
              <a:rPr lang="ru-RU" sz="2900" dirty="0" smtClean="0"/>
              <a:t>и способствует </a:t>
            </a:r>
            <a:r>
              <a:rPr lang="ru-RU" sz="2900" b="1" dirty="0"/>
              <a:t>развитию аутентичной речи.</a:t>
            </a:r>
            <a:endParaRPr lang="ru-RU" sz="2900" b="1" dirty="0" smtClean="0"/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Каждый глагол можно отработать на </a:t>
            </a:r>
            <a:r>
              <a:rPr lang="ru-RU" sz="2900" b="1" dirty="0" smtClean="0"/>
              <a:t>6 видах упражнений </a:t>
            </a:r>
            <a:r>
              <a:rPr lang="ru-RU" sz="2900" dirty="0" smtClean="0"/>
              <a:t>и по бумажному приложению.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/>
              <a:t>возможности тренажера надо расширять и внедрять в практику учебного процесса с целью предоставления учащимся </a:t>
            </a:r>
            <a:r>
              <a:rPr lang="ru-RU" sz="2900" b="1" dirty="0" smtClean="0"/>
              <a:t>комбинированной формы обучения </a:t>
            </a:r>
            <a:r>
              <a:rPr lang="ru-RU" sz="2900" dirty="0" smtClean="0"/>
              <a:t>(традиционной и дистанционной)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323" y="1"/>
            <a:ext cx="10018713" cy="1492370"/>
          </a:xfrm>
        </p:spPr>
        <p:txBody>
          <a:bodyPr/>
          <a:lstStyle/>
          <a:p>
            <a:pPr algn="r"/>
            <a:r>
              <a:rPr lang="ru-RU" i="1" dirty="0" smtClean="0"/>
              <a:t>Виды упражнений тренажера </a:t>
            </a:r>
            <a:br>
              <a:rPr lang="ru-RU" i="1" dirty="0" smtClean="0"/>
            </a:br>
            <a:r>
              <a:rPr lang="en-US" b="1" i="1" dirty="0" smtClean="0"/>
              <a:t>“Phrasal verbs matter” </a:t>
            </a:r>
            <a:endParaRPr lang="ru-RU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758"/>
            <a:ext cx="6787791" cy="38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43" y="2667000"/>
            <a:ext cx="6819143" cy="383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4693" cy="369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20" y="0"/>
            <a:ext cx="6168980" cy="346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656"/>
            <a:ext cx="5960853" cy="335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3504037"/>
            <a:ext cx="6213894" cy="335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74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308"/>
            <a:ext cx="6055743" cy="34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78" y="3383096"/>
            <a:ext cx="6180622" cy="34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78" y="0"/>
            <a:ext cx="6143222" cy="34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3" y="0"/>
            <a:ext cx="49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4" y="0"/>
            <a:ext cx="4772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66" y="112733"/>
            <a:ext cx="6237962" cy="602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50" y="3407080"/>
            <a:ext cx="4162816" cy="226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50" y="677970"/>
            <a:ext cx="4250499" cy="23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7996"/>
            <a:ext cx="10018713" cy="97703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достоинства </a:t>
            </a:r>
            <a:br>
              <a:rPr lang="ru-RU" dirty="0" smtClean="0"/>
            </a:br>
            <a:r>
              <a:rPr lang="ru-RU" dirty="0" smtClean="0"/>
              <a:t>тренажера «</a:t>
            </a:r>
            <a:r>
              <a:rPr lang="ru-RU" b="1" i="1" dirty="0" err="1" smtClean="0"/>
              <a:t>Phrasal</a:t>
            </a:r>
            <a:r>
              <a:rPr lang="ru-RU" b="1" i="1" dirty="0" smtClean="0"/>
              <a:t> </a:t>
            </a:r>
            <a:r>
              <a:rPr lang="ru-RU" b="1" i="1" dirty="0" err="1" smtClean="0"/>
              <a:t>verbs</a:t>
            </a:r>
            <a:r>
              <a:rPr lang="ru-RU" b="1" i="1" dirty="0" smtClean="0"/>
              <a:t> </a:t>
            </a:r>
            <a:r>
              <a:rPr lang="ru-RU" b="1" i="1" dirty="0" err="1" smtClean="0"/>
              <a:t>matter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9258" y="1941534"/>
            <a:ext cx="10732742" cy="4450915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интерактивность</a:t>
            </a:r>
          </a:p>
          <a:p>
            <a:r>
              <a:rPr lang="ru-RU" sz="3200" dirty="0" smtClean="0"/>
              <a:t>формирует навыки </a:t>
            </a:r>
            <a:r>
              <a:rPr lang="ru-RU" sz="3200" dirty="0" err="1" smtClean="0"/>
              <a:t>самокоррекции</a:t>
            </a:r>
            <a:r>
              <a:rPr lang="ru-RU" sz="3200" dirty="0" smtClean="0"/>
              <a:t>, самообучения, саморазвития,  самообразования</a:t>
            </a:r>
          </a:p>
          <a:p>
            <a:r>
              <a:rPr lang="ru-RU" sz="3200" dirty="0" smtClean="0"/>
              <a:t>развивает навык  рефлексии</a:t>
            </a:r>
          </a:p>
          <a:p>
            <a:r>
              <a:rPr lang="ru-RU" sz="3200" dirty="0" smtClean="0"/>
              <a:t>облегчает понимание учебного материала</a:t>
            </a:r>
          </a:p>
          <a:p>
            <a:r>
              <a:rPr lang="ru-RU" sz="3200" dirty="0" smtClean="0"/>
              <a:t>«бесконечно терпеливый наставник»</a:t>
            </a:r>
          </a:p>
          <a:p>
            <a:r>
              <a:rPr lang="ru-RU" sz="3200" dirty="0" smtClean="0"/>
              <a:t>развивает память, внимание, реакцию</a:t>
            </a:r>
          </a:p>
          <a:p>
            <a:r>
              <a:rPr lang="ru-RU" sz="3200" dirty="0" smtClean="0"/>
              <a:t>развивает новый стиль мышления</a:t>
            </a:r>
          </a:p>
          <a:p>
            <a:r>
              <a:rPr lang="ru-RU" sz="3200" dirty="0" smtClean="0"/>
              <a:t>экономичен по времени</a:t>
            </a:r>
          </a:p>
          <a:p>
            <a:endParaRPr lang="ru-RU" sz="3200" i="1" dirty="0" smtClean="0"/>
          </a:p>
          <a:p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9105" y="267418"/>
            <a:ext cx="7672895" cy="659058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Проблема 1</a:t>
            </a:r>
          </a:p>
          <a:p>
            <a:pPr>
              <a:buNone/>
            </a:pPr>
            <a:r>
              <a:rPr lang="ru-RU" dirty="0" smtClean="0"/>
              <a:t>Используются ли фразовые глаголы</a:t>
            </a:r>
            <a:r>
              <a:rPr lang="ru-RU" sz="2000" dirty="0" smtClean="0"/>
              <a:t> в научно -популярном стиле речи?</a:t>
            </a:r>
          </a:p>
          <a:p>
            <a:r>
              <a:rPr lang="ru-RU" b="1" i="1" dirty="0" smtClean="0"/>
              <a:t>Проблема 2</a:t>
            </a:r>
          </a:p>
          <a:p>
            <a:r>
              <a:rPr lang="ru-RU" dirty="0" smtClean="0"/>
              <a:t>Обучающиеся редко используют фразовые глаголы в качестве активной лексики</a:t>
            </a:r>
          </a:p>
          <a:p>
            <a:r>
              <a:rPr lang="ru-RU" b="1" dirty="0" smtClean="0"/>
              <a:t>Причины:</a:t>
            </a:r>
          </a:p>
          <a:p>
            <a:r>
              <a:rPr lang="ru-RU" dirty="0" smtClean="0"/>
              <a:t>	недостаточное количество времени отводится на изучение фразовых глаголов </a:t>
            </a:r>
          </a:p>
          <a:p>
            <a:r>
              <a:rPr lang="ru-RU" dirty="0" smtClean="0"/>
              <a:t>	 недостаточное количество тренировочных упражнений для отработки фразовых глаголов на уроках английского языка  УМК </a:t>
            </a:r>
            <a:r>
              <a:rPr lang="ru-RU" dirty="0" err="1" smtClean="0"/>
              <a:t>Spotlight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2" name="Picture 6" descr="https://100kursov.com/uploads/2018/01/18/10/28/4f836a7c71f48945484c57a50c1aec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92" y="1890682"/>
            <a:ext cx="4130558" cy="4130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104" y="129396"/>
            <a:ext cx="8004746" cy="1513936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Цель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6839" y="579407"/>
            <a:ext cx="8151395" cy="4605068"/>
          </a:xfrm>
        </p:spPr>
        <p:txBody>
          <a:bodyPr/>
          <a:lstStyle/>
          <a:p>
            <a:r>
              <a:rPr lang="ru-RU" dirty="0" smtClean="0"/>
              <a:t>Выявление фактов использования фразовых глаголов в научно -популярном стиле речи</a:t>
            </a:r>
          </a:p>
          <a:p>
            <a:r>
              <a:rPr lang="ru-RU" dirty="0" smtClean="0"/>
              <a:t> Создание цифрового тренажера “</a:t>
            </a:r>
            <a:r>
              <a:rPr lang="ru-RU" dirty="0" err="1" smtClean="0"/>
              <a:t>Phrasal</a:t>
            </a:r>
            <a:r>
              <a:rPr lang="ru-RU" dirty="0" smtClean="0"/>
              <a:t> </a:t>
            </a:r>
            <a:r>
              <a:rPr lang="ru-RU" dirty="0" err="1" smtClean="0"/>
              <a:t>verbs</a:t>
            </a:r>
            <a:r>
              <a:rPr lang="ru-RU" dirty="0" smtClean="0"/>
              <a:t> </a:t>
            </a:r>
            <a:r>
              <a:rPr lang="ru-RU" dirty="0" err="1" smtClean="0"/>
              <a:t>matter</a:t>
            </a:r>
            <a:r>
              <a:rPr lang="ru-RU" dirty="0" smtClean="0"/>
              <a:t>” по изучению фразовых глаголов, реализующего программу 9 и 10 классов.</a:t>
            </a:r>
          </a:p>
          <a:p>
            <a:endParaRPr lang="ru-RU" dirty="0"/>
          </a:p>
        </p:txBody>
      </p:sp>
      <p:pic>
        <p:nvPicPr>
          <p:cNvPr id="3078" name="Picture 6" descr="https://www.jacobsberger.com/wp-content/uploads/2017/11/berger-amicable-divorec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630" y="3325765"/>
            <a:ext cx="3385586" cy="3385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485" y="0"/>
            <a:ext cx="10018713" cy="1752599"/>
          </a:xfrm>
        </p:spPr>
        <p:txBody>
          <a:bodyPr/>
          <a:lstStyle/>
          <a:p>
            <a:r>
              <a:rPr lang="ru-RU" i="1" dirty="0"/>
              <a:t>з</a:t>
            </a:r>
            <a:r>
              <a:rPr lang="ru-RU" i="1" dirty="0" smtClean="0"/>
              <a:t>адачи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0574" y="1235014"/>
            <a:ext cx="10018713" cy="52951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Изучить характерные признаки фразовых глаголов. Различие фразовых глаголов и глаголов с предлогами. </a:t>
            </a:r>
          </a:p>
          <a:p>
            <a:r>
              <a:rPr lang="ru-RU" dirty="0" smtClean="0"/>
              <a:t>Изучить понятие научно - популярный стиль речи. </a:t>
            </a:r>
          </a:p>
          <a:p>
            <a:r>
              <a:rPr lang="ru-RU" dirty="0" smtClean="0"/>
              <a:t>Исследовать видеофильмы и </a:t>
            </a:r>
            <a:r>
              <a:rPr lang="ru-RU" dirty="0" err="1" smtClean="0"/>
              <a:t>подкасты</a:t>
            </a:r>
            <a:r>
              <a:rPr lang="ru-RU" dirty="0" smtClean="0"/>
              <a:t> на каналах TED, </a:t>
            </a:r>
            <a:r>
              <a:rPr lang="ru-RU" dirty="0" err="1" smtClean="0"/>
              <a:t>TEDx</a:t>
            </a:r>
            <a:r>
              <a:rPr lang="ru-RU" dirty="0" smtClean="0"/>
              <a:t>, </a:t>
            </a:r>
            <a:r>
              <a:rPr lang="en-US" dirty="0" smtClean="0"/>
              <a:t>Video Advice</a:t>
            </a:r>
            <a:r>
              <a:rPr lang="ru-RU" dirty="0" smtClean="0"/>
              <a:t>, </a:t>
            </a:r>
            <a:r>
              <a:rPr lang="en-US" dirty="0" smtClean="0"/>
              <a:t>Bright Side </a:t>
            </a:r>
            <a:r>
              <a:rPr lang="ru-RU" dirty="0" smtClean="0"/>
              <a:t>на предмет употребления фразовых глаголов в научно - популярном стиле речи.</a:t>
            </a:r>
          </a:p>
          <a:p>
            <a:r>
              <a:rPr lang="ru-RU" dirty="0" smtClean="0"/>
              <a:t>Составить список предложений с фразовыми глаголами по каждому видео и включить их в тренажёр. </a:t>
            </a:r>
          </a:p>
          <a:p>
            <a:r>
              <a:rPr lang="ru-RU" dirty="0" smtClean="0"/>
              <a:t>Создать тренажер </a:t>
            </a:r>
            <a:r>
              <a:rPr lang="ru-RU" dirty="0"/>
              <a:t>для обучающихся 9-10 </a:t>
            </a:r>
            <a:r>
              <a:rPr lang="ru-RU" dirty="0" smtClean="0"/>
              <a:t>классов с использованием цифрового образовательного ресурса </a:t>
            </a:r>
            <a:r>
              <a:rPr lang="ru-RU" u="sng" dirty="0" smtClean="0">
                <a:hlinkClick r:id="rId2"/>
              </a:rPr>
              <a:t>https://learningapps.org/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Сделать выводы об использовании фразовых глаголов в научно - популярном стиле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9365" y="842808"/>
            <a:ext cx="10018713" cy="373380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Объектом</a:t>
            </a:r>
            <a:r>
              <a:rPr lang="ru-RU" dirty="0" smtClean="0"/>
              <a:t> исследования являются 8 научно - популярных коротко – метражных видеофильмов на каналах</a:t>
            </a:r>
            <a:r>
              <a:rPr lang="en-US" dirty="0" smtClean="0"/>
              <a:t> TED, </a:t>
            </a:r>
            <a:r>
              <a:rPr lang="en-US" dirty="0" err="1" smtClean="0"/>
              <a:t>TEDx</a:t>
            </a:r>
            <a:r>
              <a:rPr lang="en-US" dirty="0" smtClean="0"/>
              <a:t>, Video Advice, Bright Side</a:t>
            </a:r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Предметом</a:t>
            </a:r>
            <a:r>
              <a:rPr lang="ru-RU" dirty="0" smtClean="0"/>
              <a:t> исследования – фразовые глаголы в научно - популярном стиле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453" y="1096991"/>
            <a:ext cx="10018713" cy="40184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</a:t>
            </a:r>
            <a:r>
              <a:rPr lang="ru-RU" sz="2800" b="1" dirty="0" smtClean="0"/>
              <a:t>Если</a:t>
            </a:r>
            <a:r>
              <a:rPr lang="ru-RU" dirty="0" smtClean="0"/>
              <a:t> фразовые глаголы являются характерными для разговорной речи,</a:t>
            </a:r>
          </a:p>
          <a:p>
            <a:pPr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то </a:t>
            </a:r>
            <a:r>
              <a:rPr lang="ru-RU" dirty="0" smtClean="0"/>
              <a:t>в научно- популярном стиле речи выступающих на научно- практических конференциях они отсутствуют. </a:t>
            </a:r>
          </a:p>
          <a:p>
            <a:pPr>
              <a:buNone/>
            </a:pPr>
            <a:r>
              <a:rPr lang="ru-RU" dirty="0" smtClean="0"/>
              <a:t>• Впечатление отсутствия фразовых глаголов в научно- популярном стиле речи является результатом неопытности обучающихся в использовании фразовых глаголов в своей речи.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11548" y="301924"/>
            <a:ext cx="974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 в основу исследовательской часть проектной  работы положены две гипотезы:</a:t>
            </a:r>
            <a:endParaRPr lang="ru-RU" sz="3600" i="1" dirty="0"/>
          </a:p>
        </p:txBody>
      </p:sp>
      <p:pic>
        <p:nvPicPr>
          <p:cNvPr id="5126" name="Picture 6" descr="http://twwoodcreations.com/images/services/Design-Idea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29" y="3584030"/>
            <a:ext cx="2256371" cy="299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30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04589"/>
          </a:xfrm>
        </p:spPr>
        <p:txBody>
          <a:bodyPr/>
          <a:lstStyle/>
          <a:p>
            <a:r>
              <a:rPr lang="ru-RU" i="1" dirty="0" smtClean="0"/>
              <a:t>актуальность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991639"/>
            <a:ext cx="10018713" cy="37995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исследовательской </a:t>
            </a:r>
            <a:r>
              <a:rPr lang="ru-RU" dirty="0"/>
              <a:t>части проекта </a:t>
            </a:r>
            <a:r>
              <a:rPr lang="ru-RU" dirty="0" smtClean="0"/>
              <a:t>заключается: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том, что мы не знаем, в какой степени фразовые глаголы являются характерными для научно-популярного стиля речи, и как следствие,  какую меру значимости мы должны придавать использованию фразовых глаголов в развитии </a:t>
            </a:r>
            <a:r>
              <a:rPr lang="ru-RU" dirty="0" smtClean="0"/>
              <a:t>данного </a:t>
            </a:r>
            <a:r>
              <a:rPr lang="ru-RU" dirty="0"/>
              <a:t>стиля речи.</a:t>
            </a:r>
          </a:p>
          <a:p>
            <a:r>
              <a:rPr lang="ru-RU" dirty="0" smtClean="0"/>
              <a:t>практической </a:t>
            </a:r>
            <a:r>
              <a:rPr lang="ru-RU" dirty="0"/>
              <a:t>части проекта </a:t>
            </a:r>
            <a:r>
              <a:rPr lang="ru-RU" dirty="0" smtClean="0"/>
              <a:t>состоит: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необходимости создания эффективной цифровой продукции - тренажера,  направленного на реализацию образовательной программы школы в изучении фразовых глаголов, качественно и экономично по времени.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Данный </a:t>
            </a:r>
            <a:r>
              <a:rPr lang="ru-RU" dirty="0"/>
              <a:t>проект отвечает насущной потребности образовательной практики и является личностно значимой для создателей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86061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н</a:t>
            </a:r>
            <a:r>
              <a:rPr lang="ru-RU" i="1" dirty="0" smtClean="0"/>
              <a:t>овизна </a:t>
            </a:r>
            <a:r>
              <a:rPr lang="ru-RU" i="1" dirty="0"/>
              <a:t>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78692"/>
            <a:ext cx="10018713" cy="3124201"/>
          </a:xfrm>
        </p:spPr>
        <p:txBody>
          <a:bodyPr/>
          <a:lstStyle/>
          <a:p>
            <a:r>
              <a:rPr lang="ru-RU" dirty="0" smtClean="0"/>
              <a:t>заключается </a:t>
            </a:r>
            <a:r>
              <a:rPr lang="ru-RU" dirty="0"/>
              <a:t>в том что, объектом исследования являются  </a:t>
            </a:r>
            <a:r>
              <a:rPr lang="ru-RU" b="1" dirty="0"/>
              <a:t>научно - популярные </a:t>
            </a:r>
            <a:r>
              <a:rPr lang="ru-RU" dirty="0"/>
              <a:t>коротко - метражных видео фильмы и подкасты по различным темам. </a:t>
            </a:r>
            <a:endParaRPr lang="ru-RU" dirty="0" smtClean="0"/>
          </a:p>
          <a:p>
            <a:r>
              <a:rPr lang="ru-RU" dirty="0" smtClean="0"/>
              <a:t>созданный </a:t>
            </a:r>
            <a:r>
              <a:rPr lang="ru-RU" dirty="0"/>
              <a:t>цифровой продукт – тренажер, в первую очередь, направлен на качественную </a:t>
            </a:r>
            <a:r>
              <a:rPr lang="ru-RU" b="1" dirty="0"/>
              <a:t>реализацию школьной программы</a:t>
            </a:r>
            <a:r>
              <a:rPr lang="ru-RU" dirty="0"/>
              <a:t>,  отвечает ее потребностям, и создает условие для  независимого освоения фразовых глаголов.</a:t>
            </a:r>
          </a:p>
        </p:txBody>
      </p:sp>
    </p:spTree>
    <p:extLst>
      <p:ext uri="{BB962C8B-B14F-4D97-AF65-F5344CB8AC3E}">
        <p14:creationId xmlns:p14="http://schemas.microsoft.com/office/powerpoint/2010/main" val="237350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7654" y="2129233"/>
            <a:ext cx="3338209" cy="60229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/>
              <a:t>“The danger of a single story.” </a:t>
            </a:r>
            <a:r>
              <a:rPr lang="en-US" b="1" dirty="0" err="1"/>
              <a:t>Chimamanda</a:t>
            </a:r>
            <a:r>
              <a:rPr lang="en-US" b="1" dirty="0"/>
              <a:t> </a:t>
            </a:r>
            <a:r>
              <a:rPr lang="en-US" b="1" dirty="0" err="1"/>
              <a:t>Ngozi</a:t>
            </a:r>
            <a:r>
              <a:rPr lang="en-US" b="1" dirty="0"/>
              <a:t> </a:t>
            </a:r>
            <a:r>
              <a:rPr lang="en-US" b="1" dirty="0" err="1"/>
              <a:t>Adichie</a:t>
            </a:r>
            <a:r>
              <a:rPr lang="en-US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2009</a:t>
            </a:r>
            <a:r>
              <a:rPr lang="en-US" b="1" dirty="0"/>
              <a:t>, ( 19 min.16) TED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0" y="202008"/>
            <a:ext cx="3255962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30557" y="4222315"/>
            <a:ext cx="4841334" cy="60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C1C1C">
                  <a:lumMod val="75000"/>
                </a:srgbClr>
              </a:buClr>
              <a:buFont typeface="Arial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2499" t="21664" r="45193" b="24744"/>
          <a:stretch/>
        </p:blipFill>
        <p:spPr bwMode="auto">
          <a:xfrm>
            <a:off x="8292229" y="1275778"/>
            <a:ext cx="3441004" cy="2107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2229" y="3288366"/>
            <a:ext cx="354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ts val="1200"/>
            </a:pP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</a:rPr>
              <a:t>“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Stanford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Commencement 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</a:rPr>
              <a:t>Address.”  Steve Jobs, 2005 (22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min.10)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Calibri"/>
              </a:rPr>
              <a:t>www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Calibri"/>
              </a:rPr>
              <a:t>. standford.edu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4648" t="21951" r="50480" b="28449"/>
          <a:stretch/>
        </p:blipFill>
        <p:spPr bwMode="auto">
          <a:xfrm>
            <a:off x="1177449" y="2757630"/>
            <a:ext cx="2873775" cy="180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9451" y="4557765"/>
            <a:ext cx="3005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“Forget </a:t>
            </a:r>
            <a:r>
              <a:rPr lang="en-US" sz="1400" b="1" dirty="0">
                <a:solidFill>
                  <a:prstClr val="black"/>
                </a:solidFill>
              </a:rPr>
              <a:t>what you know.” Jacob Barnett,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2016 (</a:t>
            </a:r>
            <a:r>
              <a:rPr lang="en-US" sz="1400" b="1" dirty="0">
                <a:solidFill>
                  <a:prstClr val="black"/>
                </a:solidFill>
              </a:rPr>
              <a:t>18 min. 11) TED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9777" t="27594" r="43428" b="25085"/>
          <a:stretch/>
        </p:blipFill>
        <p:spPr bwMode="auto">
          <a:xfrm>
            <a:off x="4432225" y="-38143"/>
            <a:ext cx="2841222" cy="1889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4072" y="1759901"/>
            <a:ext cx="35156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“The </a:t>
            </a:r>
            <a:r>
              <a:rPr lang="en-US" sz="1400" b="1" dirty="0">
                <a:solidFill>
                  <a:prstClr val="black"/>
                </a:solidFill>
              </a:rPr>
              <a:t>mindset of a Billionaire</a:t>
            </a:r>
            <a:r>
              <a:rPr lang="en-US" sz="1400" b="1" dirty="0" smtClean="0">
                <a:solidFill>
                  <a:prstClr val="black"/>
                </a:solidFill>
              </a:rPr>
              <a:t>.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Learn How to Think Correctly.”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John </a:t>
            </a:r>
            <a:r>
              <a:rPr lang="en-US" sz="1400" b="1" dirty="0">
                <a:solidFill>
                  <a:prstClr val="black"/>
                </a:solidFill>
              </a:rPr>
              <a:t>Maxwell, 2019, </a:t>
            </a:r>
            <a:r>
              <a:rPr lang="en-US" sz="1400" b="1" dirty="0" smtClean="0">
                <a:solidFill>
                  <a:prstClr val="black"/>
                </a:solidFill>
              </a:rPr>
              <a:t>(</a:t>
            </a:r>
            <a:r>
              <a:rPr lang="en-US" sz="1400" b="1" dirty="0">
                <a:solidFill>
                  <a:prstClr val="black"/>
                </a:solidFill>
              </a:rPr>
              <a:t>5min 29</a:t>
            </a:r>
            <a:r>
              <a:rPr lang="en-US" sz="1400" b="1" dirty="0" smtClean="0">
                <a:solidFill>
                  <a:prstClr val="black"/>
                </a:solidFill>
              </a:rPr>
              <a:t>) 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6"/>
          <a:srcRect l="2244" t="19954" r="35416" b="23319"/>
          <a:stretch/>
        </p:blipFill>
        <p:spPr bwMode="auto">
          <a:xfrm>
            <a:off x="4181767" y="3147935"/>
            <a:ext cx="3705225" cy="1699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1767" y="2498565"/>
            <a:ext cx="3196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“One- </a:t>
            </a:r>
            <a:r>
              <a:rPr lang="en-US" sz="1200" b="1" dirty="0">
                <a:solidFill>
                  <a:prstClr val="black"/>
                </a:solidFill>
              </a:rPr>
              <a:t>day starvation Secret got the Nobel Prize.” </a:t>
            </a:r>
            <a:r>
              <a:rPr lang="ru-RU" sz="1200" b="1" dirty="0">
                <a:solidFill>
                  <a:prstClr val="black"/>
                </a:solidFill>
              </a:rPr>
              <a:t>О научном открытии </a:t>
            </a:r>
            <a:r>
              <a:rPr lang="en-US" sz="1200" b="1" dirty="0">
                <a:solidFill>
                  <a:prstClr val="black"/>
                </a:solidFill>
              </a:rPr>
              <a:t>Dr. </a:t>
            </a:r>
            <a:r>
              <a:rPr lang="en-US" sz="1200" b="1" dirty="0" err="1">
                <a:solidFill>
                  <a:prstClr val="black"/>
                </a:solidFill>
              </a:rPr>
              <a:t>Ohsumi</a:t>
            </a:r>
            <a:r>
              <a:rPr lang="en-US" sz="1200" b="1" dirty="0">
                <a:solidFill>
                  <a:prstClr val="black"/>
                </a:solidFill>
              </a:rPr>
              <a:t>, 2019, (9 min.34)  </a:t>
            </a:r>
            <a:r>
              <a:rPr lang="ru-RU" sz="1200" b="1" dirty="0">
                <a:solidFill>
                  <a:prstClr val="black"/>
                </a:solidFill>
              </a:rPr>
              <a:t>на канале </a:t>
            </a:r>
            <a:r>
              <a:rPr lang="en-US" sz="1200" b="1" dirty="0">
                <a:solidFill>
                  <a:prstClr val="black"/>
                </a:solidFill>
              </a:rPr>
              <a:t>Bright Side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7"/>
          <a:srcRect l="3045" t="27081" r="51282" b="17903"/>
          <a:stretch/>
        </p:blipFill>
        <p:spPr bwMode="auto">
          <a:xfrm>
            <a:off x="7952786" y="4377266"/>
            <a:ext cx="2714626" cy="1838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542055" y="4033043"/>
            <a:ext cx="1649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“How </a:t>
            </a:r>
            <a:r>
              <a:rPr lang="en-US" sz="1600" b="1" dirty="0">
                <a:solidFill>
                  <a:prstClr val="black"/>
                </a:solidFill>
              </a:rPr>
              <a:t>a boy with a broken head became a world leader in learning” Jim Kwik, 2018, </a:t>
            </a:r>
            <a:r>
              <a:rPr lang="en-US" sz="1600" b="1" dirty="0" err="1">
                <a:solidFill>
                  <a:prstClr val="black"/>
                </a:solidFill>
              </a:rPr>
              <a:t>Quicklearning</a:t>
            </a:r>
            <a:r>
              <a:rPr lang="en-US" sz="1600" b="1" dirty="0">
                <a:solidFill>
                  <a:prstClr val="black"/>
                </a:solidFill>
              </a:rPr>
              <a:t>. (7min.45)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8"/>
          <a:srcRect l="16507" t="22804" r="50801" b="22464"/>
          <a:stretch/>
        </p:blipFill>
        <p:spPr bwMode="auto">
          <a:xfrm>
            <a:off x="7273447" y="-38143"/>
            <a:ext cx="2331069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604516" y="-16351"/>
            <a:ext cx="258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“School </a:t>
            </a:r>
            <a:r>
              <a:rPr lang="en-US" sz="1600" b="1" dirty="0">
                <a:solidFill>
                  <a:prstClr val="black"/>
                </a:solidFill>
              </a:rPr>
              <a:t>strike for climate –save the world by changing the rules.” Greta Thunberg, 2019, (11 min.11) </a:t>
            </a:r>
            <a:r>
              <a:rPr lang="en-US" sz="1600" b="1" dirty="0" err="1">
                <a:solidFill>
                  <a:prstClr val="black"/>
                </a:solidFill>
              </a:rPr>
              <a:t>TEDx</a:t>
            </a:r>
            <a:r>
              <a:rPr lang="en-US" sz="1600" b="1" dirty="0">
                <a:solidFill>
                  <a:prstClr val="black"/>
                </a:solidFill>
              </a:rPr>
              <a:t> Stockholm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9"/>
          <a:srcRect l="3846" t="21380" r="35257" b="22178"/>
          <a:stretch/>
        </p:blipFill>
        <p:spPr bwMode="auto">
          <a:xfrm>
            <a:off x="4224139" y="4972050"/>
            <a:ext cx="3619500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35269" y="5286592"/>
            <a:ext cx="1751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“A </a:t>
            </a:r>
            <a:r>
              <a:rPr lang="en-US" sz="1400" b="1" dirty="0">
                <a:solidFill>
                  <a:prstClr val="black"/>
                </a:solidFill>
              </a:rPr>
              <a:t>mother and son's photographic journey through dementia.” Tony </a:t>
            </a:r>
            <a:r>
              <a:rPr lang="en-US" sz="1400" b="1" dirty="0" err="1">
                <a:solidFill>
                  <a:prstClr val="black"/>
                </a:solidFill>
              </a:rPr>
              <a:t>Luciani</a:t>
            </a:r>
            <a:r>
              <a:rPr lang="en-US" sz="1400" b="1" dirty="0">
                <a:solidFill>
                  <a:prstClr val="black"/>
                </a:solidFill>
              </a:rPr>
              <a:t>, 2019,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(13 min.33) TED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2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3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5.xml><?xml version="1.0" encoding="utf-8"?>
<a:theme xmlns:a="http://schemas.openxmlformats.org/drawingml/2006/main" name="4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200</TotalTime>
  <Words>804</Words>
  <Application>Microsoft Office PowerPoint</Application>
  <PresentationFormat>Произвольный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Параллакс</vt:lpstr>
      <vt:lpstr>1_Параллакс</vt:lpstr>
      <vt:lpstr>2_Параллакс</vt:lpstr>
      <vt:lpstr>3_Параллакс</vt:lpstr>
      <vt:lpstr>4_Параллакс</vt:lpstr>
      <vt:lpstr>Использование фразовых глаголов в научно -популярном  стиле речи»</vt:lpstr>
      <vt:lpstr>  </vt:lpstr>
      <vt:lpstr>Цель</vt:lpstr>
      <vt:lpstr>задачи</vt:lpstr>
      <vt:lpstr> </vt:lpstr>
      <vt:lpstr>  </vt:lpstr>
      <vt:lpstr>актуальность</vt:lpstr>
      <vt:lpstr>новизна проекта </vt:lpstr>
      <vt:lpstr>Презентация PowerPoint</vt:lpstr>
      <vt:lpstr>выводы и заключение</vt:lpstr>
      <vt:lpstr>Виды упражнений тренажера  “Phrasal verbs matter” 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достоинства  тренажера «Phrasal verbs matter»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Нэлли</cp:lastModifiedBy>
  <cp:revision>22</cp:revision>
  <dcterms:created xsi:type="dcterms:W3CDTF">2019-04-11T09:12:26Z</dcterms:created>
  <dcterms:modified xsi:type="dcterms:W3CDTF">2019-06-13T16:37:28Z</dcterms:modified>
</cp:coreProperties>
</file>