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8" r:id="rId3"/>
    <p:sldId id="275" r:id="rId4"/>
    <p:sldId id="263" r:id="rId5"/>
    <p:sldId id="264" r:id="rId6"/>
    <p:sldId id="265" r:id="rId7"/>
    <p:sldId id="277" r:id="rId8"/>
    <p:sldId id="270" r:id="rId9"/>
    <p:sldId id="269" r:id="rId10"/>
    <p:sldId id="271" r:id="rId11"/>
    <p:sldId id="272" r:id="rId12"/>
    <p:sldId id="268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2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9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5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4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3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9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6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8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7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6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0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2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1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8CB80-DF5D-4432-94C4-9DE7A6102079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1742" y="914400"/>
            <a:ext cx="10033348" cy="3002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Цифровые </a:t>
            </a:r>
            <a:r>
              <a:rPr lang="ru-RU" sz="4800" dirty="0"/>
              <a:t>образовательные технологии в учебном процессе на примере цифрового тренажера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</a:t>
            </a:r>
            <a:r>
              <a:rPr lang="ru-RU" sz="4800" dirty="0" err="1"/>
              <a:t>Phrasal</a:t>
            </a:r>
            <a:r>
              <a:rPr lang="ru-RU" sz="4800" dirty="0"/>
              <a:t> </a:t>
            </a:r>
            <a:r>
              <a:rPr lang="ru-RU" sz="4800" dirty="0" err="1"/>
              <a:t>verbs</a:t>
            </a:r>
            <a:r>
              <a:rPr lang="ru-RU" sz="4800" dirty="0"/>
              <a:t> </a:t>
            </a:r>
            <a:r>
              <a:rPr lang="ru-RU" sz="4800" dirty="0" err="1"/>
              <a:t>matter</a:t>
            </a:r>
            <a:r>
              <a:rPr lang="ru-RU" sz="4800" dirty="0"/>
              <a:t>»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100" dirty="0" smtClean="0"/>
              <a:t>(</a:t>
            </a:r>
            <a:r>
              <a:rPr lang="ru-RU" sz="3100" dirty="0"/>
              <a:t>из опыта работы)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9830" y="4910667"/>
            <a:ext cx="6987645" cy="138853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Калашник</a:t>
            </a:r>
            <a:r>
              <a:rPr lang="ru-RU" dirty="0"/>
              <a:t> Нелли </a:t>
            </a:r>
            <a:r>
              <a:rPr lang="ru-RU" dirty="0" smtClean="0"/>
              <a:t>Николаевна </a:t>
            </a:r>
          </a:p>
          <a:p>
            <a:r>
              <a:rPr lang="ru-RU" dirty="0" smtClean="0"/>
              <a:t>учитель </a:t>
            </a:r>
            <a:r>
              <a:rPr lang="ru-RU" dirty="0"/>
              <a:t>английского языка </a:t>
            </a:r>
            <a:endParaRPr lang="ru-RU" dirty="0" smtClean="0"/>
          </a:p>
          <a:p>
            <a:r>
              <a:rPr lang="ru-RU" dirty="0" smtClean="0"/>
              <a:t>МБОУ </a:t>
            </a:r>
            <a:r>
              <a:rPr lang="ru-RU" dirty="0"/>
              <a:t>«Средняя школа № </a:t>
            </a:r>
            <a:r>
              <a:rPr lang="ru-RU" dirty="0" smtClean="0"/>
              <a:t>43</a:t>
            </a:r>
            <a:r>
              <a:rPr lang="ru-RU" dirty="0" smtClean="0"/>
              <a:t>»</a:t>
            </a:r>
          </a:p>
          <a:p>
            <a:r>
              <a:rPr lang="ru-RU" dirty="0"/>
              <a:t>г</a:t>
            </a:r>
            <a:r>
              <a:rPr lang="ru-RU" dirty="0" smtClean="0"/>
              <a:t>. Нижневартовск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054" y="560539"/>
            <a:ext cx="10018713" cy="905005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97" y="1468763"/>
            <a:ext cx="5532589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43" y="2929477"/>
            <a:ext cx="5947628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04" y="278001"/>
            <a:ext cx="5711870" cy="339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10" y="3011300"/>
            <a:ext cx="5743093" cy="33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1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654" y="2129233"/>
            <a:ext cx="3338209" cy="60229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“The danger of a single story.” </a:t>
            </a:r>
            <a:r>
              <a:rPr lang="en-US" b="1" dirty="0" err="1"/>
              <a:t>Chimamanda</a:t>
            </a:r>
            <a:r>
              <a:rPr lang="en-US" b="1" dirty="0"/>
              <a:t> </a:t>
            </a:r>
            <a:r>
              <a:rPr lang="en-US" b="1" dirty="0" err="1"/>
              <a:t>Ngozi</a:t>
            </a:r>
            <a:r>
              <a:rPr lang="en-US" b="1" dirty="0"/>
              <a:t> </a:t>
            </a:r>
            <a:r>
              <a:rPr lang="en-US" b="1" dirty="0" err="1"/>
              <a:t>Adichie</a:t>
            </a:r>
            <a:r>
              <a:rPr lang="en-US" b="1" dirty="0"/>
              <a:t>, </a:t>
            </a: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2009</a:t>
            </a:r>
            <a:r>
              <a:rPr lang="en-US" b="1" dirty="0"/>
              <a:t>, ( 19 min.16) TED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0" y="202008"/>
            <a:ext cx="3255962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30557" y="4222315"/>
            <a:ext cx="4841334" cy="602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2499" t="21664" r="45193" b="24744"/>
          <a:stretch/>
        </p:blipFill>
        <p:spPr bwMode="auto">
          <a:xfrm>
            <a:off x="8292229" y="1275778"/>
            <a:ext cx="3441004" cy="2107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92229" y="3288366"/>
            <a:ext cx="354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</a:pPr>
            <a:r>
              <a:rPr lang="en-US" sz="1400" b="1" dirty="0">
                <a:latin typeface="Times New Roman"/>
                <a:ea typeface="Calibri"/>
              </a:rPr>
              <a:t>“</a:t>
            </a:r>
            <a:r>
              <a:rPr lang="en-US" sz="1400" b="1" dirty="0" smtClean="0">
                <a:latin typeface="Times New Roman"/>
                <a:ea typeface="Calibri"/>
              </a:rPr>
              <a:t>Stanford</a:t>
            </a:r>
            <a:r>
              <a:rPr lang="ru-RU" sz="1400" b="1" dirty="0" smtClean="0">
                <a:latin typeface="Times New Roman"/>
                <a:ea typeface="Calibri"/>
              </a:rPr>
              <a:t> </a:t>
            </a:r>
            <a:r>
              <a:rPr lang="en-US" sz="1400" b="1" dirty="0" smtClean="0">
                <a:latin typeface="Times New Roman"/>
                <a:ea typeface="Calibri"/>
              </a:rPr>
              <a:t>Commencement </a:t>
            </a:r>
            <a:r>
              <a:rPr lang="en-US" sz="1400" b="1" dirty="0">
                <a:latin typeface="Times New Roman"/>
                <a:ea typeface="Calibri"/>
              </a:rPr>
              <a:t>Address.”  Steve Jobs, 2005 (22 </a:t>
            </a:r>
            <a:r>
              <a:rPr lang="en-US" sz="1400" b="1" dirty="0" smtClean="0">
                <a:latin typeface="Times New Roman"/>
                <a:ea typeface="Calibri"/>
              </a:rPr>
              <a:t>min.10)</a:t>
            </a:r>
            <a:r>
              <a:rPr lang="ru-RU" sz="1400" dirty="0" smtClean="0"/>
              <a:t> </a:t>
            </a:r>
            <a:r>
              <a:rPr lang="en-US" sz="1400" b="1" dirty="0" smtClean="0">
                <a:latin typeface="Times New Roman"/>
                <a:ea typeface="Calibri"/>
              </a:rPr>
              <a:t>www</a:t>
            </a:r>
            <a:r>
              <a:rPr lang="en-US" sz="1400" b="1" dirty="0">
                <a:latin typeface="Times New Roman"/>
                <a:ea typeface="Calibri"/>
              </a:rPr>
              <a:t>. standford.edu</a:t>
            </a:r>
            <a:endParaRPr lang="ru-RU" sz="1400" dirty="0">
              <a:effectLst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4648" t="21951" r="50480" b="28449"/>
          <a:stretch/>
        </p:blipFill>
        <p:spPr bwMode="auto">
          <a:xfrm>
            <a:off x="1177449" y="2757630"/>
            <a:ext cx="2873775" cy="1800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9451" y="4557765"/>
            <a:ext cx="3005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“Forget </a:t>
            </a:r>
            <a:r>
              <a:rPr lang="en-US" sz="1400" b="1" dirty="0"/>
              <a:t>what you know.” Jacob Barnett, </a:t>
            </a:r>
            <a:endParaRPr lang="ru-RU" sz="1400" b="1" dirty="0" smtClean="0"/>
          </a:p>
          <a:p>
            <a:r>
              <a:rPr lang="en-US" sz="1400" b="1" dirty="0" smtClean="0"/>
              <a:t>2016 (</a:t>
            </a:r>
            <a:r>
              <a:rPr lang="en-US" sz="1400" b="1" dirty="0"/>
              <a:t>18 min. 11) TED</a:t>
            </a:r>
            <a:endParaRPr lang="ru-RU" sz="1400" b="1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9777" t="27594" r="43428" b="25085"/>
          <a:stretch/>
        </p:blipFill>
        <p:spPr bwMode="auto">
          <a:xfrm>
            <a:off x="4432225" y="-38143"/>
            <a:ext cx="2841222" cy="1889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4072" y="1759901"/>
            <a:ext cx="35156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“The </a:t>
            </a:r>
            <a:r>
              <a:rPr lang="en-US" sz="1400" b="1" dirty="0"/>
              <a:t>mindset of a Billionaire</a:t>
            </a:r>
            <a:r>
              <a:rPr lang="en-US" sz="1400" b="1" dirty="0" smtClean="0"/>
              <a:t>.</a:t>
            </a:r>
            <a:endParaRPr lang="ru-RU" sz="1400" b="1" dirty="0" smtClean="0"/>
          </a:p>
          <a:p>
            <a:r>
              <a:rPr lang="en-US" sz="1400" b="1" dirty="0" smtClean="0"/>
              <a:t> </a:t>
            </a:r>
            <a:r>
              <a:rPr lang="en-US" sz="1400" b="1" dirty="0"/>
              <a:t>Learn How to Think Correctly.” </a:t>
            </a:r>
            <a:endParaRPr lang="ru-RU" sz="1400" b="1" dirty="0" smtClean="0"/>
          </a:p>
          <a:p>
            <a:r>
              <a:rPr lang="en-US" sz="1400" b="1" dirty="0" smtClean="0"/>
              <a:t>John </a:t>
            </a:r>
            <a:r>
              <a:rPr lang="en-US" sz="1400" b="1" dirty="0"/>
              <a:t>Maxwell, 2019, </a:t>
            </a:r>
            <a:r>
              <a:rPr lang="en-US" sz="1400" b="1" dirty="0" smtClean="0"/>
              <a:t>(</a:t>
            </a:r>
            <a:r>
              <a:rPr lang="en-US" sz="1400" b="1" dirty="0"/>
              <a:t>5min 29</a:t>
            </a:r>
            <a:r>
              <a:rPr lang="en-US" sz="1400" b="1" dirty="0" smtClean="0"/>
              <a:t>) </a:t>
            </a:r>
            <a:endParaRPr lang="en-US" sz="1400" b="1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6"/>
          <a:srcRect l="2244" t="19954" r="35416" b="23319"/>
          <a:stretch/>
        </p:blipFill>
        <p:spPr bwMode="auto">
          <a:xfrm>
            <a:off x="4181767" y="3147935"/>
            <a:ext cx="3705225" cy="1699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91767" y="2498565"/>
            <a:ext cx="3196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“One- </a:t>
            </a:r>
            <a:r>
              <a:rPr lang="en-US" sz="1200" b="1" dirty="0"/>
              <a:t>day starvation Secret got the Nobel Prize.” </a:t>
            </a:r>
            <a:r>
              <a:rPr lang="ru-RU" sz="1200" b="1" dirty="0"/>
              <a:t>О научном открытии </a:t>
            </a:r>
            <a:r>
              <a:rPr lang="en-US" sz="1200" b="1" dirty="0"/>
              <a:t>Dr. </a:t>
            </a:r>
            <a:r>
              <a:rPr lang="en-US" sz="1200" b="1" dirty="0" err="1"/>
              <a:t>Ohsumi</a:t>
            </a:r>
            <a:r>
              <a:rPr lang="en-US" sz="1200" b="1" dirty="0"/>
              <a:t>, 2019, (9 min.34)  </a:t>
            </a:r>
            <a:r>
              <a:rPr lang="ru-RU" sz="1200" b="1" dirty="0"/>
              <a:t>на канале </a:t>
            </a:r>
            <a:r>
              <a:rPr lang="en-US" sz="1200" b="1" dirty="0"/>
              <a:t>Bright Side</a:t>
            </a:r>
            <a:endParaRPr lang="ru-RU" sz="1200" b="1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7"/>
          <a:srcRect l="3045" t="27081" r="51282" b="17903"/>
          <a:stretch/>
        </p:blipFill>
        <p:spPr bwMode="auto">
          <a:xfrm>
            <a:off x="7952786" y="4377266"/>
            <a:ext cx="2714626" cy="1838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42055" y="4033043"/>
            <a:ext cx="16499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“How </a:t>
            </a:r>
            <a:r>
              <a:rPr lang="en-US" sz="1600" b="1" dirty="0"/>
              <a:t>a boy with a broken head became a world leader in learning” Jim Kwik, 2018, </a:t>
            </a:r>
            <a:r>
              <a:rPr lang="en-US" sz="1600" b="1" dirty="0" err="1"/>
              <a:t>Quicklearning</a:t>
            </a:r>
            <a:r>
              <a:rPr lang="en-US" sz="1600" b="1" dirty="0"/>
              <a:t>. (7min.45)</a:t>
            </a:r>
            <a:endParaRPr lang="ru-RU" sz="1600" b="1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8"/>
          <a:srcRect l="16507" t="22804" r="50801" b="22464"/>
          <a:stretch/>
        </p:blipFill>
        <p:spPr bwMode="auto">
          <a:xfrm>
            <a:off x="7273447" y="-38143"/>
            <a:ext cx="2331069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604516" y="-16351"/>
            <a:ext cx="2587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“School </a:t>
            </a:r>
            <a:r>
              <a:rPr lang="en-US" sz="1600" b="1" dirty="0"/>
              <a:t>strike for climate –save the world by changing the rules.” Greta Thunberg, 2019, (11 min.11) </a:t>
            </a:r>
            <a:r>
              <a:rPr lang="en-US" sz="1600" b="1" dirty="0" err="1"/>
              <a:t>TEDx</a:t>
            </a:r>
            <a:r>
              <a:rPr lang="en-US" sz="1600" b="1" dirty="0"/>
              <a:t> Stockholm</a:t>
            </a:r>
            <a:endParaRPr lang="ru-RU" sz="1600" b="1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9"/>
          <a:srcRect l="3846" t="21380" r="35257" b="22178"/>
          <a:stretch/>
        </p:blipFill>
        <p:spPr bwMode="auto">
          <a:xfrm>
            <a:off x="4224139" y="4972050"/>
            <a:ext cx="3619500" cy="18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35269" y="5286592"/>
            <a:ext cx="1751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“A </a:t>
            </a:r>
            <a:r>
              <a:rPr lang="en-US" sz="1400" b="1" dirty="0"/>
              <a:t>mother and son's photographic journey through dementia.” Tony </a:t>
            </a:r>
            <a:r>
              <a:rPr lang="en-US" sz="1400" b="1" dirty="0" err="1"/>
              <a:t>Luciani</a:t>
            </a:r>
            <a:r>
              <a:rPr lang="en-US" sz="1400" b="1" dirty="0"/>
              <a:t>, 2019, </a:t>
            </a:r>
            <a:endParaRPr lang="ru-RU" sz="1400" b="1" dirty="0" smtClean="0"/>
          </a:p>
          <a:p>
            <a:r>
              <a:rPr lang="en-US" sz="1400" b="1" dirty="0" smtClean="0"/>
              <a:t> </a:t>
            </a:r>
            <a:r>
              <a:rPr lang="en-US" sz="1400" b="1" dirty="0"/>
              <a:t>(13 min.33) TED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729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37" y="0"/>
            <a:ext cx="10018713" cy="663879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выводы и заключение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8072" y="1277655"/>
            <a:ext cx="10024952" cy="532155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400" dirty="0" smtClean="0"/>
              <a:t>Было изучено 8 короткометражных фильмов на каналах </a:t>
            </a:r>
            <a:r>
              <a:rPr lang="en-US" sz="3400" b="1" dirty="0" smtClean="0"/>
              <a:t>TED, </a:t>
            </a:r>
            <a:r>
              <a:rPr lang="en-US" sz="3400" b="1" dirty="0" err="1" smtClean="0"/>
              <a:t>TEDx</a:t>
            </a:r>
            <a:r>
              <a:rPr lang="en-US" sz="3400" b="1" dirty="0" smtClean="0"/>
              <a:t>, Video Advice, Bright Side</a:t>
            </a:r>
            <a:endParaRPr lang="ru-RU" sz="3400" b="1" dirty="0" smtClean="0"/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Общая продолжительность  по времени составляет </a:t>
            </a:r>
            <a:r>
              <a:rPr lang="ru-RU" sz="3400" b="1" dirty="0" smtClean="0"/>
              <a:t>107 минут, </a:t>
            </a:r>
            <a:r>
              <a:rPr lang="ru-RU" sz="3400" dirty="0" smtClean="0"/>
              <a:t>или 1 час 47 мин.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Список предложений, в которых использовались фразовые глаголы, составляет </a:t>
            </a:r>
            <a:r>
              <a:rPr lang="ru-RU" sz="3400" b="1" dirty="0" smtClean="0"/>
              <a:t>92 предложения</a:t>
            </a:r>
            <a:r>
              <a:rPr lang="ru-RU" sz="3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Фразовые глаголы использовались </a:t>
            </a:r>
            <a:r>
              <a:rPr lang="ru-RU" sz="3400" b="1" dirty="0" smtClean="0"/>
              <a:t>102 раза.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Практически каждую минуту мы можем слышать фразовый глагол.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Нет ни одного видеофильма без использования фразовых глаголов. </a:t>
            </a:r>
          </a:p>
          <a:p>
            <a:pPr>
              <a:buNone/>
            </a:pPr>
            <a:r>
              <a:rPr lang="ru-RU" sz="3400" b="1" dirty="0" smtClean="0"/>
              <a:t> Таким образом: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фразовые глаголы </a:t>
            </a:r>
            <a:r>
              <a:rPr lang="ru-RU" sz="3400" b="1" dirty="0" smtClean="0"/>
              <a:t>используются</a:t>
            </a:r>
            <a:r>
              <a:rPr lang="ru-RU" sz="3400" dirty="0" smtClean="0"/>
              <a:t> в научно-популярном стиле речи;</a:t>
            </a:r>
            <a:endParaRPr lang="en-US" sz="3400" dirty="0" smtClean="0"/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впечатление отсутствия фразовых глаголов в научно- популярном стиле речи является </a:t>
            </a:r>
            <a:r>
              <a:rPr lang="ru-RU" sz="3400" b="1" dirty="0" smtClean="0"/>
              <a:t>результатом неопытности</a:t>
            </a:r>
            <a:r>
              <a:rPr lang="ru-RU" sz="3400" dirty="0" smtClean="0"/>
              <a:t> обучающихся в использовании фразовых глаголов в своей речи;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изучение фразовых глаголов </a:t>
            </a:r>
            <a:r>
              <a:rPr lang="ru-RU" sz="3400" b="1" dirty="0" smtClean="0"/>
              <a:t>необходимо</a:t>
            </a:r>
            <a:r>
              <a:rPr lang="ru-RU" sz="3400" dirty="0" smtClean="0"/>
              <a:t> </a:t>
            </a:r>
            <a:r>
              <a:rPr lang="ru-RU" sz="3400" b="1" dirty="0" smtClean="0"/>
              <a:t>пропагандировать</a:t>
            </a:r>
            <a:r>
              <a:rPr lang="ru-RU" sz="3400" dirty="0" smtClean="0"/>
              <a:t> и максимально </a:t>
            </a:r>
            <a:r>
              <a:rPr lang="ru-RU" sz="3400" b="1" dirty="0" smtClean="0"/>
              <a:t>использовать</a:t>
            </a:r>
            <a:r>
              <a:rPr lang="ru-RU" sz="3400" dirty="0" smtClean="0"/>
              <a:t> в речи;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созданный  цифровой </a:t>
            </a:r>
            <a:r>
              <a:rPr lang="ru-RU" sz="3400" dirty="0" err="1" smtClean="0"/>
              <a:t>онлайн</a:t>
            </a:r>
            <a:r>
              <a:rPr lang="ru-RU" sz="3400" dirty="0" smtClean="0"/>
              <a:t> тренажер </a:t>
            </a:r>
            <a:r>
              <a:rPr lang="en-US" sz="3400" dirty="0" smtClean="0"/>
              <a:t>“Phrasal verbs matter” </a:t>
            </a:r>
            <a:r>
              <a:rPr lang="ru-RU" sz="3400" dirty="0" smtClean="0"/>
              <a:t>реализующий программу 9-10 классов </a:t>
            </a:r>
            <a:r>
              <a:rPr lang="ru-RU" sz="3400" b="1" dirty="0" smtClean="0"/>
              <a:t>развивает п</a:t>
            </a:r>
            <a:r>
              <a:rPr lang="ru-RU" sz="3400" dirty="0" smtClean="0"/>
              <a:t>ознавательный </a:t>
            </a:r>
            <a:r>
              <a:rPr lang="ru-RU" sz="3400" b="1" dirty="0" smtClean="0"/>
              <a:t>интерес к изучению фразовых глаголов</a:t>
            </a:r>
            <a:r>
              <a:rPr lang="ru-RU" sz="3400" dirty="0"/>
              <a:t> </a:t>
            </a:r>
            <a:r>
              <a:rPr lang="ru-RU" sz="3400" dirty="0" smtClean="0"/>
              <a:t>и способствует </a:t>
            </a:r>
            <a:r>
              <a:rPr lang="ru-RU" sz="3400" b="1" dirty="0"/>
              <a:t>развитию аутентичной речи.</a:t>
            </a:r>
            <a:endParaRPr lang="ru-RU" sz="3400" b="1" dirty="0" smtClean="0"/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Каждый глагол можно отработать на </a:t>
            </a:r>
            <a:r>
              <a:rPr lang="ru-RU" sz="3400" b="1" dirty="0" smtClean="0"/>
              <a:t>6 видах упражнений </a:t>
            </a:r>
            <a:r>
              <a:rPr lang="ru-RU" sz="3400" dirty="0" smtClean="0"/>
              <a:t>и по бумажному приложению.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возможности тренажера надо расширять и внедрять в практику учебного процесса с целью предоставления учащимся </a:t>
            </a:r>
            <a:r>
              <a:rPr lang="ru-RU" sz="3400" b="1" dirty="0" smtClean="0"/>
              <a:t>комбинированной формы обучения </a:t>
            </a:r>
            <a:r>
              <a:rPr lang="ru-RU" sz="3400" dirty="0" smtClean="0"/>
              <a:t>(традиционной и дистанционной)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http://nellikalashnik.ru/phrasal-verbs-matter-manual/exercises/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900" dirty="0" smtClean="0"/>
          </a:p>
          <a:p>
            <a:pPr>
              <a:buFont typeface="Wingdings" pitchFamily="2" charset="2"/>
              <a:buChar char="Ø"/>
            </a:pPr>
            <a:endParaRPr lang="ru-RU" sz="29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7677" y="267418"/>
            <a:ext cx="7294323" cy="659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Проблема </a:t>
            </a:r>
          </a:p>
          <a:p>
            <a:r>
              <a:rPr lang="ru-RU" dirty="0"/>
              <a:t>В</a:t>
            </a:r>
            <a:r>
              <a:rPr lang="ru-RU" dirty="0" smtClean="0"/>
              <a:t>ладение </a:t>
            </a:r>
            <a:r>
              <a:rPr lang="ru-RU" dirty="0"/>
              <a:t>фразовыми глаголами остается на уровне пассивной </a:t>
            </a:r>
            <a:r>
              <a:rPr lang="ru-RU" dirty="0" smtClean="0"/>
              <a:t>лексики и </a:t>
            </a:r>
            <a:r>
              <a:rPr lang="ru-RU" dirty="0"/>
              <a:t>редко используются в </a:t>
            </a:r>
            <a:r>
              <a:rPr lang="ru-RU" dirty="0" smtClean="0"/>
              <a:t>речи обучающимися.</a:t>
            </a:r>
          </a:p>
          <a:p>
            <a:pPr marL="0" indent="0">
              <a:buNone/>
            </a:pPr>
            <a:r>
              <a:rPr lang="ru-RU" b="1" dirty="0" smtClean="0"/>
              <a:t>Причины:</a:t>
            </a:r>
          </a:p>
          <a:p>
            <a:r>
              <a:rPr lang="ru-RU" dirty="0" smtClean="0"/>
              <a:t>	недостаточное количество времени отводится на изучение фразовых глаголов </a:t>
            </a:r>
          </a:p>
          <a:p>
            <a:r>
              <a:rPr lang="ru-RU" dirty="0" smtClean="0"/>
              <a:t>	 недостаточное количество тренировочных упражнений для отработки фразовых глаголов на уроках английского языка  УМК </a:t>
            </a:r>
            <a:r>
              <a:rPr lang="ru-RU" dirty="0" err="1" smtClean="0"/>
              <a:t>Spotlight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2" name="Picture 6" descr="https://100kursov.com/uploads/2018/01/18/10/28/4f836a7c71f48945484c57a50c1aec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92" y="1890682"/>
            <a:ext cx="3515960" cy="413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https://learningapps.org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Развивает </a:t>
            </a:r>
            <a:r>
              <a:rPr lang="ru-RU" b="1" i="1" dirty="0" smtClean="0"/>
              <a:t>творческое и теоретическое</a:t>
            </a:r>
            <a:r>
              <a:rPr lang="ru-RU" dirty="0" smtClean="0"/>
              <a:t> мышления.</a:t>
            </a:r>
          </a:p>
          <a:p>
            <a:r>
              <a:rPr lang="ru-RU" dirty="0" smtClean="0"/>
              <a:t>Формирует  </a:t>
            </a:r>
            <a:r>
              <a:rPr lang="ru-RU" b="1" i="1" dirty="0" smtClean="0"/>
              <a:t>операционное мышление</a:t>
            </a:r>
            <a:r>
              <a:rPr lang="ru-RU" dirty="0" smtClean="0"/>
              <a:t>, необходимое для принятия оптимальных решений. </a:t>
            </a:r>
          </a:p>
          <a:p>
            <a:r>
              <a:rPr lang="ru-RU" dirty="0" smtClean="0"/>
              <a:t>Формирует </a:t>
            </a:r>
            <a:r>
              <a:rPr lang="ru-RU" b="1" i="1" dirty="0" smtClean="0"/>
              <a:t>модульно-рефлексивный стиль мышления.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323" y="1"/>
            <a:ext cx="10018713" cy="1492370"/>
          </a:xfrm>
        </p:spPr>
        <p:txBody>
          <a:bodyPr/>
          <a:lstStyle/>
          <a:p>
            <a:pPr algn="r"/>
            <a:r>
              <a:rPr lang="ru-RU" i="1" dirty="0" smtClean="0"/>
              <a:t>Виды упражнений тренажера </a:t>
            </a:r>
            <a:br>
              <a:rPr lang="ru-RU" i="1" dirty="0" smtClean="0"/>
            </a:br>
            <a:r>
              <a:rPr lang="en-US" b="1" i="1" dirty="0" smtClean="0"/>
              <a:t>“Phrasal verbs matter” 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758"/>
            <a:ext cx="6787791" cy="38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43" y="2667000"/>
            <a:ext cx="6819143" cy="383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4693" cy="36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20" y="0"/>
            <a:ext cx="6168980" cy="346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6656"/>
            <a:ext cx="5960853" cy="335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15" y="3503446"/>
            <a:ext cx="6217085" cy="335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74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3308"/>
            <a:ext cx="6055743" cy="34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78" y="0"/>
            <a:ext cx="6143222" cy="345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6" y="3504036"/>
            <a:ext cx="6213894" cy="33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7996"/>
            <a:ext cx="10018713" cy="97703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достоинства </a:t>
            </a:r>
            <a:br>
              <a:rPr lang="ru-RU" dirty="0" smtClean="0"/>
            </a:br>
            <a:r>
              <a:rPr lang="ru-RU" dirty="0" smtClean="0"/>
              <a:t>тренажера «</a:t>
            </a:r>
            <a:r>
              <a:rPr lang="ru-RU" b="1" i="1" dirty="0" err="1" smtClean="0"/>
              <a:t>Phrasal</a:t>
            </a:r>
            <a:r>
              <a:rPr lang="ru-RU" b="1" i="1" dirty="0" smtClean="0"/>
              <a:t> </a:t>
            </a:r>
            <a:r>
              <a:rPr lang="ru-RU" b="1" i="1" dirty="0" err="1" smtClean="0"/>
              <a:t>verbs</a:t>
            </a:r>
            <a:r>
              <a:rPr lang="ru-RU" b="1" i="1" dirty="0" smtClean="0"/>
              <a:t> </a:t>
            </a:r>
            <a:r>
              <a:rPr lang="ru-RU" b="1" i="1" dirty="0" err="1" smtClean="0"/>
              <a:t>matter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9258" y="1941534"/>
            <a:ext cx="10732742" cy="4450915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интерактивность</a:t>
            </a:r>
          </a:p>
          <a:p>
            <a:r>
              <a:rPr lang="ru-RU" sz="3200" dirty="0" smtClean="0"/>
              <a:t>формирует навыки </a:t>
            </a:r>
            <a:r>
              <a:rPr lang="ru-RU" sz="3200" dirty="0" err="1" smtClean="0"/>
              <a:t>самокоррекции</a:t>
            </a:r>
            <a:r>
              <a:rPr lang="ru-RU" sz="3200" dirty="0" smtClean="0"/>
              <a:t>, самообучения, саморазвития,  самообразования</a:t>
            </a:r>
          </a:p>
          <a:p>
            <a:r>
              <a:rPr lang="ru-RU" sz="3200" dirty="0" smtClean="0"/>
              <a:t>развивает навык  рефлексии</a:t>
            </a:r>
          </a:p>
          <a:p>
            <a:r>
              <a:rPr lang="ru-RU" sz="3200" dirty="0" smtClean="0"/>
              <a:t>облегчает понимание учебного материала</a:t>
            </a:r>
          </a:p>
          <a:p>
            <a:r>
              <a:rPr lang="ru-RU" sz="3200" dirty="0" smtClean="0"/>
              <a:t>«бесконечно терпеливый наставник»</a:t>
            </a:r>
          </a:p>
          <a:p>
            <a:r>
              <a:rPr lang="ru-RU" sz="3200" dirty="0" smtClean="0"/>
              <a:t>развивает память, внимание, реакцию</a:t>
            </a:r>
          </a:p>
          <a:p>
            <a:r>
              <a:rPr lang="ru-RU" sz="3200" dirty="0" smtClean="0"/>
              <a:t>развивает новый стиль мышления</a:t>
            </a:r>
          </a:p>
          <a:p>
            <a:r>
              <a:rPr lang="ru-RU" sz="3200" dirty="0" smtClean="0"/>
              <a:t>экономичен по времени</a:t>
            </a:r>
          </a:p>
          <a:p>
            <a:endParaRPr lang="ru-RU" sz="3200" i="1" dirty="0" smtClean="0"/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53" y="0"/>
            <a:ext cx="49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24" y="0"/>
            <a:ext cx="4772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66" y="112733"/>
            <a:ext cx="6237962" cy="602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50" y="3407080"/>
            <a:ext cx="4162816" cy="226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50" y="677970"/>
            <a:ext cx="4250499" cy="23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7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468</TotalTime>
  <Words>453</Words>
  <Application>Microsoft Office PowerPoint</Application>
  <PresentationFormat>Произвольный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Параллакс</vt:lpstr>
      <vt:lpstr>     Цифровые образовательные технологии в учебном процессе на примере цифрового тренажера  «Phrasal verbs matter»  (из опыта работы)</vt:lpstr>
      <vt:lpstr>  </vt:lpstr>
      <vt:lpstr>https://learningapps.org</vt:lpstr>
      <vt:lpstr>Виды упражнений тренажера  “Phrasal verbs matter” </vt:lpstr>
      <vt:lpstr>Презентация PowerPoint</vt:lpstr>
      <vt:lpstr>Презентация PowerPoint</vt:lpstr>
      <vt:lpstr>достоинства  тренажера «Phrasal verbs matter»</vt:lpstr>
      <vt:lpstr>Презентация PowerPoint</vt:lpstr>
      <vt:lpstr>Презентация PowerPoint</vt:lpstr>
      <vt:lpstr>результаты исследования</vt:lpstr>
      <vt:lpstr>Презентация PowerPoint</vt:lpstr>
      <vt:lpstr>Презентация PowerPoint</vt:lpstr>
      <vt:lpstr>выводы и заключение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Нэлли</cp:lastModifiedBy>
  <cp:revision>54</cp:revision>
  <dcterms:created xsi:type="dcterms:W3CDTF">2019-04-11T09:12:26Z</dcterms:created>
  <dcterms:modified xsi:type="dcterms:W3CDTF">2019-06-14T15:17:38Z</dcterms:modified>
</cp:coreProperties>
</file>