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272" r:id="rId4"/>
    <p:sldId id="273" r:id="rId5"/>
    <p:sldId id="277" r:id="rId6"/>
    <p:sldId id="267" r:id="rId7"/>
    <p:sldId id="261" r:id="rId8"/>
    <p:sldId id="278" r:id="rId9"/>
    <p:sldId id="268" r:id="rId10"/>
    <p:sldId id="262" r:id="rId11"/>
    <p:sldId id="269" r:id="rId12"/>
    <p:sldId id="263" r:id="rId13"/>
    <p:sldId id="265" r:id="rId14"/>
    <p:sldId id="264" r:id="rId15"/>
    <p:sldId id="270" r:id="rId16"/>
    <p:sldId id="259" r:id="rId17"/>
    <p:sldId id="266" r:id="rId18"/>
    <p:sldId id="279" r:id="rId19"/>
    <p:sldId id="271" r:id="rId20"/>
    <p:sldId id="276" r:id="rId21"/>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001" autoAdjust="0"/>
    <p:restoredTop sz="94660"/>
  </p:normalViewPr>
  <p:slideViewPr>
    <p:cSldViewPr snapToGrid="0">
      <p:cViewPr varScale="1">
        <p:scale>
          <a:sx n="74" d="100"/>
          <a:sy n="74" d="100"/>
        </p:scale>
        <p:origin x="-408" y="-9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ru-RU" smtClean="0"/>
              <a:t>Образец заголовка</a:t>
            </a:r>
            <a:endParaRPr lang="en-US" dirty="0"/>
          </a:p>
        </p:txBody>
      </p:sp>
      <p:sp>
        <p:nvSpPr>
          <p:cNvPr id="3" name="Subtitle 2"/>
          <p:cNvSpPr>
            <a:spLocks noGrp="1"/>
          </p:cNvSpPr>
          <p:nvPr>
            <p:ph type="subTitle" idx="1"/>
          </p:nvPr>
        </p:nvSpPr>
        <p:spPr>
          <a:xfrm>
            <a:off x="1370693" y="359833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1BB0FBC7-B488-483D-BF16-6EDB1216675C}" type="datetimeFigureOut">
              <a:rPr lang="ru-RU" smtClean="0"/>
              <a:pPr/>
              <a:t>07.11.2015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22C60D3-2056-463B-A4EF-39CB0241A011}" type="slidenum">
              <a:rPr lang="ru-RU" smtClean="0"/>
              <a:pPr/>
              <a:t>‹#›</a:t>
            </a:fld>
            <a:endParaRPr lang="ru-RU"/>
          </a:p>
        </p:txBody>
      </p:sp>
    </p:spTree>
    <p:extLst>
      <p:ext uri="{BB962C8B-B14F-4D97-AF65-F5344CB8AC3E}">
        <p14:creationId xmlns:p14="http://schemas.microsoft.com/office/powerpoint/2010/main" val="835107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1BB0FBC7-B488-483D-BF16-6EDB1216675C}" type="datetimeFigureOut">
              <a:rPr lang="ru-RU" smtClean="0"/>
              <a:pPr/>
              <a:t>07.11.2015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422C60D3-2056-463B-A4EF-39CB0241A011}" type="slidenum">
              <a:rPr lang="ru-RU" smtClean="0"/>
              <a:pPr/>
              <a:t>‹#›</a:t>
            </a:fld>
            <a:endParaRPr lang="ru-RU"/>
          </a:p>
        </p:txBody>
      </p:sp>
    </p:spTree>
    <p:extLst>
      <p:ext uri="{BB962C8B-B14F-4D97-AF65-F5344CB8AC3E}">
        <p14:creationId xmlns:p14="http://schemas.microsoft.com/office/powerpoint/2010/main" val="21108296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ru-RU" smtClean="0"/>
              <a:t>Образец заголовка</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1BB0FBC7-B488-483D-BF16-6EDB1216675C}" type="datetimeFigureOut">
              <a:rPr lang="ru-RU" smtClean="0"/>
              <a:pPr/>
              <a:t>07.11.2015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422C60D3-2056-463B-A4EF-39CB0241A011}" type="slidenum">
              <a:rPr lang="ru-RU" smtClean="0"/>
              <a:pPr/>
              <a:t>‹#›</a:t>
            </a:fld>
            <a:endParaRPr lang="ru-RU"/>
          </a:p>
        </p:txBody>
      </p:sp>
    </p:spTree>
    <p:extLst>
      <p:ext uri="{BB962C8B-B14F-4D97-AF65-F5344CB8AC3E}">
        <p14:creationId xmlns:p14="http://schemas.microsoft.com/office/powerpoint/2010/main" val="25622194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ru-RU" smtClean="0"/>
              <a:t>Образец заголовка</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1BB0FBC7-B488-483D-BF16-6EDB1216675C}" type="datetimeFigureOut">
              <a:rPr lang="ru-RU" smtClean="0"/>
              <a:pPr/>
              <a:t>07.11.2015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422C60D3-2056-463B-A4EF-39CB0241A011}" type="slidenum">
              <a:rPr lang="ru-RU" smtClean="0"/>
              <a:pPr/>
              <a:t>‹#›</a:t>
            </a:fld>
            <a:endParaRPr lang="ru-RU"/>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0576866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ru-RU" smtClean="0"/>
              <a:t>Образец заголовка</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1BB0FBC7-B488-483D-BF16-6EDB1216675C}" type="datetimeFigureOut">
              <a:rPr lang="ru-RU" smtClean="0"/>
              <a:pPr/>
              <a:t>07.11.2015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422C60D3-2056-463B-A4EF-39CB0241A011}" type="slidenum">
              <a:rPr lang="ru-RU" smtClean="0"/>
              <a:pPr/>
              <a:t>‹#›</a:t>
            </a:fld>
            <a:endParaRPr lang="ru-RU"/>
          </a:p>
        </p:txBody>
      </p:sp>
    </p:spTree>
    <p:extLst>
      <p:ext uri="{BB962C8B-B14F-4D97-AF65-F5344CB8AC3E}">
        <p14:creationId xmlns:p14="http://schemas.microsoft.com/office/powerpoint/2010/main" val="42402869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ru-RU" smtClean="0"/>
              <a:t>Образец заголовка</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3" name="Date Placeholder 2"/>
          <p:cNvSpPr>
            <a:spLocks noGrp="1"/>
          </p:cNvSpPr>
          <p:nvPr>
            <p:ph type="dt" sz="half" idx="10"/>
          </p:nvPr>
        </p:nvSpPr>
        <p:spPr/>
        <p:txBody>
          <a:bodyPr/>
          <a:lstStyle/>
          <a:p>
            <a:fld id="{1BB0FBC7-B488-483D-BF16-6EDB1216675C}" type="datetimeFigureOut">
              <a:rPr lang="ru-RU" smtClean="0"/>
              <a:pPr/>
              <a:t>07.11.2015</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422C60D3-2056-463B-A4EF-39CB0241A011}" type="slidenum">
              <a:rPr lang="ru-RU" smtClean="0"/>
              <a:pPr/>
              <a:t>‹#›</a:t>
            </a:fld>
            <a:endParaRPr lang="ru-RU"/>
          </a:p>
        </p:txBody>
      </p:sp>
    </p:spTree>
    <p:extLst>
      <p:ext uri="{BB962C8B-B14F-4D97-AF65-F5344CB8AC3E}">
        <p14:creationId xmlns:p14="http://schemas.microsoft.com/office/powerpoint/2010/main" val="2181096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ru-RU" smtClean="0"/>
              <a:t>Образец заголовка</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3" name="Date Placeholder 2"/>
          <p:cNvSpPr>
            <a:spLocks noGrp="1"/>
          </p:cNvSpPr>
          <p:nvPr>
            <p:ph type="dt" sz="half" idx="10"/>
          </p:nvPr>
        </p:nvSpPr>
        <p:spPr/>
        <p:txBody>
          <a:bodyPr/>
          <a:lstStyle/>
          <a:p>
            <a:fld id="{1BB0FBC7-B488-483D-BF16-6EDB1216675C}" type="datetimeFigureOut">
              <a:rPr lang="ru-RU" smtClean="0"/>
              <a:pPr/>
              <a:t>07.11.2015</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422C60D3-2056-463B-A4EF-39CB0241A011}" type="slidenum">
              <a:rPr lang="ru-RU" smtClean="0"/>
              <a:pPr/>
              <a:t>‹#›</a:t>
            </a:fld>
            <a:endParaRPr lang="ru-RU"/>
          </a:p>
        </p:txBody>
      </p:sp>
    </p:spTree>
    <p:extLst>
      <p:ext uri="{BB962C8B-B14F-4D97-AF65-F5344CB8AC3E}">
        <p14:creationId xmlns:p14="http://schemas.microsoft.com/office/powerpoint/2010/main" val="28238757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1BB0FBC7-B488-483D-BF16-6EDB1216675C}" type="datetimeFigureOut">
              <a:rPr lang="ru-RU" smtClean="0"/>
              <a:pPr/>
              <a:t>07.11.2015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22C60D3-2056-463B-A4EF-39CB0241A011}" type="slidenum">
              <a:rPr lang="ru-RU" smtClean="0"/>
              <a:pPr/>
              <a:t>‹#›</a:t>
            </a:fld>
            <a:endParaRPr lang="ru-RU"/>
          </a:p>
        </p:txBody>
      </p:sp>
    </p:spTree>
    <p:extLst>
      <p:ext uri="{BB962C8B-B14F-4D97-AF65-F5344CB8AC3E}">
        <p14:creationId xmlns:p14="http://schemas.microsoft.com/office/powerpoint/2010/main" val="39690491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1BB0FBC7-B488-483D-BF16-6EDB1216675C}" type="datetimeFigureOut">
              <a:rPr lang="ru-RU" smtClean="0"/>
              <a:pPr/>
              <a:t>07.11.2015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22C60D3-2056-463B-A4EF-39CB0241A011}" type="slidenum">
              <a:rPr lang="ru-RU" smtClean="0"/>
              <a:pPr/>
              <a:t>‹#›</a:t>
            </a:fld>
            <a:endParaRPr lang="ru-RU"/>
          </a:p>
        </p:txBody>
      </p:sp>
    </p:spTree>
    <p:extLst>
      <p:ext uri="{BB962C8B-B14F-4D97-AF65-F5344CB8AC3E}">
        <p14:creationId xmlns:p14="http://schemas.microsoft.com/office/powerpoint/2010/main" val="15778786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1BB0FBC7-B488-483D-BF16-6EDB1216675C}" type="datetimeFigureOut">
              <a:rPr lang="ru-RU" smtClean="0"/>
              <a:pPr/>
              <a:t>07.11.2015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22C60D3-2056-463B-A4EF-39CB0241A011}" type="slidenum">
              <a:rPr lang="ru-RU" smtClean="0"/>
              <a:pPr/>
              <a:t>‹#›</a:t>
            </a:fld>
            <a:endParaRPr lang="ru-RU"/>
          </a:p>
        </p:txBody>
      </p:sp>
    </p:spTree>
    <p:extLst>
      <p:ext uri="{BB962C8B-B14F-4D97-AF65-F5344CB8AC3E}">
        <p14:creationId xmlns:p14="http://schemas.microsoft.com/office/powerpoint/2010/main" val="7023126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1BB0FBC7-B488-483D-BF16-6EDB1216675C}" type="datetimeFigureOut">
              <a:rPr lang="ru-RU" smtClean="0"/>
              <a:pPr/>
              <a:t>07.11.2015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22C60D3-2056-463B-A4EF-39CB0241A011}" type="slidenum">
              <a:rPr lang="ru-RU" smtClean="0"/>
              <a:pPr/>
              <a:t>‹#›</a:t>
            </a:fld>
            <a:endParaRPr lang="ru-RU"/>
          </a:p>
        </p:txBody>
      </p:sp>
    </p:spTree>
    <p:extLst>
      <p:ext uri="{BB962C8B-B14F-4D97-AF65-F5344CB8AC3E}">
        <p14:creationId xmlns:p14="http://schemas.microsoft.com/office/powerpoint/2010/main" val="34104988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1BB0FBC7-B488-483D-BF16-6EDB1216675C}" type="datetimeFigureOut">
              <a:rPr lang="ru-RU" smtClean="0"/>
              <a:pPr/>
              <a:t>07.11.2015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422C60D3-2056-463B-A4EF-39CB0241A011}" type="slidenum">
              <a:rPr lang="ru-RU" smtClean="0"/>
              <a:pPr/>
              <a:t>‹#›</a:t>
            </a:fld>
            <a:endParaRPr lang="ru-RU"/>
          </a:p>
        </p:txBody>
      </p:sp>
    </p:spTree>
    <p:extLst>
      <p:ext uri="{BB962C8B-B14F-4D97-AF65-F5344CB8AC3E}">
        <p14:creationId xmlns:p14="http://schemas.microsoft.com/office/powerpoint/2010/main" val="4530312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1BB0FBC7-B488-483D-BF16-6EDB1216675C}" type="datetimeFigureOut">
              <a:rPr lang="ru-RU" smtClean="0"/>
              <a:pPr/>
              <a:t>07.11.2015</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422C60D3-2056-463B-A4EF-39CB0241A011}" type="slidenum">
              <a:rPr lang="ru-RU" smtClean="0"/>
              <a:pPr/>
              <a:t>‹#›</a:t>
            </a:fld>
            <a:endParaRPr lang="ru-RU"/>
          </a:p>
        </p:txBody>
      </p:sp>
    </p:spTree>
    <p:extLst>
      <p:ext uri="{BB962C8B-B14F-4D97-AF65-F5344CB8AC3E}">
        <p14:creationId xmlns:p14="http://schemas.microsoft.com/office/powerpoint/2010/main" val="859461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1BB0FBC7-B488-483D-BF16-6EDB1216675C}" type="datetimeFigureOut">
              <a:rPr lang="ru-RU" smtClean="0"/>
              <a:pPr/>
              <a:t>07.11.2015</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422C60D3-2056-463B-A4EF-39CB0241A011}" type="slidenum">
              <a:rPr lang="ru-RU" smtClean="0"/>
              <a:pPr/>
              <a:t>‹#›</a:t>
            </a:fld>
            <a:endParaRPr lang="ru-RU"/>
          </a:p>
        </p:txBody>
      </p:sp>
    </p:spTree>
    <p:extLst>
      <p:ext uri="{BB962C8B-B14F-4D97-AF65-F5344CB8AC3E}">
        <p14:creationId xmlns:p14="http://schemas.microsoft.com/office/powerpoint/2010/main" val="30762226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B0FBC7-B488-483D-BF16-6EDB1216675C}" type="datetimeFigureOut">
              <a:rPr lang="ru-RU" smtClean="0"/>
              <a:pPr/>
              <a:t>07.11.2015</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422C60D3-2056-463B-A4EF-39CB0241A011}" type="slidenum">
              <a:rPr lang="ru-RU" smtClean="0"/>
              <a:pPr/>
              <a:t>‹#›</a:t>
            </a:fld>
            <a:endParaRPr lang="ru-RU"/>
          </a:p>
        </p:txBody>
      </p:sp>
    </p:spTree>
    <p:extLst>
      <p:ext uri="{BB962C8B-B14F-4D97-AF65-F5344CB8AC3E}">
        <p14:creationId xmlns:p14="http://schemas.microsoft.com/office/powerpoint/2010/main" val="92088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ru-RU" smtClean="0"/>
              <a:t>Образец заголовка</a:t>
            </a:r>
            <a:endParaRPr lang="en-US" dirty="0"/>
          </a:p>
        </p:txBody>
      </p:sp>
      <p:sp>
        <p:nvSpPr>
          <p:cNvPr id="3" name="Content Placeholder 2"/>
          <p:cNvSpPr>
            <a:spLocks noGrp="1"/>
          </p:cNvSpPr>
          <p:nvPr>
            <p:ph idx="1"/>
          </p:nvPr>
        </p:nvSpPr>
        <p:spPr>
          <a:xfrm>
            <a:off x="4855633" y="609600"/>
            <a:ext cx="6411924" cy="5181600"/>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1BB0FBC7-B488-483D-BF16-6EDB1216675C}" type="datetimeFigureOut">
              <a:rPr lang="ru-RU" smtClean="0"/>
              <a:pPr/>
              <a:t>07.11.2015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422C60D3-2056-463B-A4EF-39CB0241A011}" type="slidenum">
              <a:rPr lang="ru-RU" smtClean="0"/>
              <a:pPr/>
              <a:t>‹#›</a:t>
            </a:fld>
            <a:endParaRPr lang="ru-RU"/>
          </a:p>
        </p:txBody>
      </p:sp>
    </p:spTree>
    <p:extLst>
      <p:ext uri="{BB962C8B-B14F-4D97-AF65-F5344CB8AC3E}">
        <p14:creationId xmlns:p14="http://schemas.microsoft.com/office/powerpoint/2010/main" val="18881942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1BB0FBC7-B488-483D-BF16-6EDB1216675C}" type="datetimeFigureOut">
              <a:rPr lang="ru-RU" smtClean="0"/>
              <a:pPr/>
              <a:t>07.11.2015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422C60D3-2056-463B-A4EF-39CB0241A011}" type="slidenum">
              <a:rPr lang="ru-RU" smtClean="0"/>
              <a:pPr/>
              <a:t>‹#›</a:t>
            </a:fld>
            <a:endParaRPr lang="ru-RU"/>
          </a:p>
        </p:txBody>
      </p:sp>
    </p:spTree>
    <p:extLst>
      <p:ext uri="{BB962C8B-B14F-4D97-AF65-F5344CB8AC3E}">
        <p14:creationId xmlns:p14="http://schemas.microsoft.com/office/powerpoint/2010/main" val="33210751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1BB0FBC7-B488-483D-BF16-6EDB1216675C}" type="datetimeFigureOut">
              <a:rPr lang="ru-RU" smtClean="0"/>
              <a:pPr/>
              <a:t>07.11.2015</a:t>
            </a:fld>
            <a:endParaRPr lang="ru-RU"/>
          </a:p>
        </p:txBody>
      </p:sp>
      <p:sp>
        <p:nvSpPr>
          <p:cNvPr id="5" name="Footer Placeholder 4"/>
          <p:cNvSpPr>
            <a:spLocks noGrp="1"/>
          </p:cNvSpPr>
          <p:nvPr>
            <p:ph type="ftr" sz="quarter" idx="3"/>
          </p:nvPr>
        </p:nvSpPr>
        <p:spPr>
          <a:xfrm>
            <a:off x="913795" y="588327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endParaRPr lang="ru-RU"/>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422C60D3-2056-463B-A4EF-39CB0241A011}" type="slidenum">
              <a:rPr lang="ru-RU" smtClean="0"/>
              <a:pPr/>
              <a:t>‹#›</a:t>
            </a:fld>
            <a:endParaRPr lang="ru-RU"/>
          </a:p>
        </p:txBody>
      </p:sp>
    </p:spTree>
    <p:extLst>
      <p:ext uri="{BB962C8B-B14F-4D97-AF65-F5344CB8AC3E}">
        <p14:creationId xmlns:p14="http://schemas.microsoft.com/office/powerpoint/2010/main" val="1023850678"/>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 Target="slide16.xml"/><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slide" Target="slide1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image" Target="../media/image24.jpeg"/><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25.jpeg"/></Relationships>
</file>

<file path=ppt/slides/_rels/slide16.xml.rels><?xml version="1.0" encoding="UTF-8" standalone="yes"?>
<Relationships xmlns="http://schemas.openxmlformats.org/package/2006/relationships"><Relationship Id="rId3" Type="http://schemas.openxmlformats.org/officeDocument/2006/relationships/image" Target="../media/image27.jpeg"/><Relationship Id="rId7" Type="http://schemas.openxmlformats.org/officeDocument/2006/relationships/image" Target="../media/image10.jpeg"/><Relationship Id="rId2" Type="http://schemas.openxmlformats.org/officeDocument/2006/relationships/slide" Target="slide12.xml"/><Relationship Id="rId1" Type="http://schemas.openxmlformats.org/officeDocument/2006/relationships/slideLayout" Target="../slideLayouts/slideLayout2.xml"/><Relationship Id="rId6" Type="http://schemas.openxmlformats.org/officeDocument/2006/relationships/slide" Target="slide10.xml"/><Relationship Id="rId5" Type="http://schemas.openxmlformats.org/officeDocument/2006/relationships/image" Target="../media/image28.jpeg"/><Relationship Id="rId4" Type="http://schemas.openxmlformats.org/officeDocument/2006/relationships/slide" Target="slide3.xml"/></Relationships>
</file>

<file path=ppt/slides/_rels/slide1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slide" Target="slide7.xml"/><Relationship Id="rId1" Type="http://schemas.openxmlformats.org/officeDocument/2006/relationships/slideLayout" Target="../slideLayouts/slideLayout2.xml"/><Relationship Id="rId5" Type="http://schemas.openxmlformats.org/officeDocument/2006/relationships/image" Target="../media/image30.jpeg"/><Relationship Id="rId4" Type="http://schemas.openxmlformats.org/officeDocument/2006/relationships/slide" Target="slide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2.jpe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slide" Target="slide16.xml"/></Relationships>
</file>

<file path=ppt/slides/_rels/slide20.xml.rels><?xml version="1.0" encoding="UTF-8" standalone="yes"?>
<Relationships xmlns="http://schemas.openxmlformats.org/package/2006/relationships"><Relationship Id="rId3" Type="http://schemas.openxmlformats.org/officeDocument/2006/relationships/hyperlink" Target="http://www.mysteriousbritain.co.uk/england/west-sussex/legends/knucker-of-lyminster.html" TargetMode="External"/><Relationship Id="rId2" Type="http://schemas.openxmlformats.org/officeDocument/2006/relationships/hyperlink" Target="http://www.irishcentral.com/culture/craic/the-scariest-monsters-and-demons-from-celtic-myth-67305337-237784881.html?page=2" TargetMode="External"/><Relationship Id="rId1" Type="http://schemas.openxmlformats.org/officeDocument/2006/relationships/slideLayout" Target="../slideLayouts/slideLayout2.xml"/><Relationship Id="rId5" Type="http://schemas.openxmlformats.org/officeDocument/2006/relationships/hyperlink" Target="http://www.thesaurus.com/" TargetMode="External"/><Relationship Id="rId4" Type="http://schemas.openxmlformats.org/officeDocument/2006/relationships/hyperlink" Target="http://www.thefreedictionary.com/"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slide" Target="slide1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a:bodyPr>
          <a:lstStyle/>
          <a:p>
            <a:r>
              <a:rPr lang="en-US" sz="8000" dirty="0" smtClean="0">
                <a:latin typeface="Chiller" panose="04020404031007020602" pitchFamily="82" charset="0"/>
              </a:rPr>
              <a:t>English</a:t>
            </a:r>
            <a:r>
              <a:rPr lang="ru-RU" sz="8000" dirty="0" smtClean="0">
                <a:latin typeface="Chiller" panose="04020404031007020602" pitchFamily="82" charset="0"/>
              </a:rPr>
              <a:t> </a:t>
            </a:r>
            <a:r>
              <a:rPr lang="en-US" sz="8000" dirty="0" smtClean="0">
                <a:latin typeface="Chiller" panose="04020404031007020602" pitchFamily="82" charset="0"/>
              </a:rPr>
              <a:t>and </a:t>
            </a:r>
            <a:r>
              <a:rPr lang="en-US" sz="8000" dirty="0">
                <a:latin typeface="Chiller" panose="04020404031007020602" pitchFamily="82" charset="0"/>
              </a:rPr>
              <a:t>R</a:t>
            </a:r>
            <a:r>
              <a:rPr lang="en-US" sz="8000" dirty="0" smtClean="0">
                <a:latin typeface="Chiller" panose="04020404031007020602" pitchFamily="82" charset="0"/>
              </a:rPr>
              <a:t>ussian Mythology</a:t>
            </a:r>
            <a:endParaRPr lang="ru-RU" sz="8000" dirty="0"/>
          </a:p>
        </p:txBody>
      </p:sp>
      <p:sp>
        <p:nvSpPr>
          <p:cNvPr id="3" name="Подзаголовок 2"/>
          <p:cNvSpPr>
            <a:spLocks noGrp="1"/>
          </p:cNvSpPr>
          <p:nvPr>
            <p:ph type="subTitle" idx="1"/>
          </p:nvPr>
        </p:nvSpPr>
        <p:spPr>
          <a:xfrm>
            <a:off x="2426760" y="5143804"/>
            <a:ext cx="9440034" cy="1049867"/>
          </a:xfrm>
        </p:spPr>
        <p:txBody>
          <a:bodyPr>
            <a:normAutofit fontScale="85000" lnSpcReduction="20000"/>
          </a:bodyPr>
          <a:lstStyle/>
          <a:p>
            <a:pPr algn="r"/>
            <a:r>
              <a:rPr lang="en-US" dirty="0" smtClean="0"/>
              <a:t>Prepared by Veronika </a:t>
            </a:r>
            <a:r>
              <a:rPr lang="en-US" dirty="0" err="1" smtClean="0"/>
              <a:t>Lobkova</a:t>
            </a:r>
            <a:endParaRPr lang="en-US" dirty="0" smtClean="0"/>
          </a:p>
          <a:p>
            <a:pPr algn="r"/>
            <a:r>
              <a:rPr lang="en-US" dirty="0" smtClean="0"/>
              <a:t>Nizhnevartovsk </a:t>
            </a:r>
            <a:r>
              <a:rPr lang="en-US" dirty="0"/>
              <a:t>S</a:t>
            </a:r>
            <a:r>
              <a:rPr lang="en-US" dirty="0" smtClean="0"/>
              <a:t>tate University</a:t>
            </a:r>
          </a:p>
          <a:p>
            <a:pPr algn="r"/>
            <a:r>
              <a:rPr lang="en-US" dirty="0" smtClean="0"/>
              <a:t>Supervised  by </a:t>
            </a:r>
            <a:r>
              <a:rPr lang="en-US" dirty="0" err="1"/>
              <a:t>N</a:t>
            </a:r>
            <a:r>
              <a:rPr lang="en-US" dirty="0" err="1" smtClean="0"/>
              <a:t>elli</a:t>
            </a:r>
            <a:r>
              <a:rPr lang="en-US" dirty="0" smtClean="0"/>
              <a:t> </a:t>
            </a:r>
            <a:r>
              <a:rPr lang="en-US" dirty="0" err="1" smtClean="0"/>
              <a:t>Kalashnik</a:t>
            </a:r>
            <a:endParaRPr lang="en-US" dirty="0" smtClean="0"/>
          </a:p>
          <a:p>
            <a:pPr algn="r"/>
            <a:endParaRPr lang="ru-RU" dirty="0"/>
          </a:p>
        </p:txBody>
      </p:sp>
      <p:pic>
        <p:nvPicPr>
          <p:cNvPr id="1028" name="Picture 4" descr="&amp;Kcy;&amp;acy;&amp;rcy;&amp;tcy;&amp;icy;&amp;ncy;&amp;kcy;&amp;icy; &amp;pcy;&amp;ocy; &amp;zcy;&amp;acy;&amp;pcy;&amp;rcy;&amp;ocy;&amp;scy;&amp;ucy; &amp;kcy;&amp;acy;&amp;rcy;&amp;tcy;&amp;icy;&amp;ncy;&amp;kcy;&amp;icy; &amp;kcy;&amp;acy;&amp;kcy; &amp;vcy;&amp;ycy;&amp;gcy;&amp;lcy;&amp;yacy;&amp;dcy;&amp;icy;&amp;tcy; &amp;dcy;&amp;ocy;&amp;mcy;&amp;ocy;&amp;vcy;&amp;ocy;&amp;jc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2732" y="3734873"/>
            <a:ext cx="3192932" cy="260153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amp;Kcy;&amp;acy;&amp;rcy;&amp;tcy;&amp;icy;&amp;ncy;&amp;kcy;&amp;icy; &amp;pcy;&amp;ocy; &amp;zcy;&amp;acy;&amp;pcy;&amp;rcy;&amp;ocy;&amp;scy;&amp;ucy; domovo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2732" y="115910"/>
            <a:ext cx="3090930" cy="23568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79906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60238" y="97117"/>
            <a:ext cx="10353762" cy="1293801"/>
          </a:xfrm>
        </p:spPr>
        <p:txBody>
          <a:bodyPr>
            <a:normAutofit fontScale="90000"/>
          </a:bodyPr>
          <a:lstStyle/>
          <a:p>
            <a:r>
              <a:rPr lang="en-US" sz="4800" dirty="0" err="1" smtClean="0">
                <a:latin typeface="Chiller" panose="04020404031007020602" pitchFamily="82" charset="0"/>
              </a:rPr>
              <a:t>Dullahan</a:t>
            </a:r>
            <a:r>
              <a:rPr lang="en-US" sz="4800" dirty="0">
                <a:latin typeface="Chiller" panose="04020404031007020602" pitchFamily="82" charset="0"/>
              </a:rPr>
              <a:t/>
            </a:r>
            <a:br>
              <a:rPr lang="en-US" sz="4800" dirty="0">
                <a:latin typeface="Chiller" panose="04020404031007020602" pitchFamily="82" charset="0"/>
              </a:rPr>
            </a:br>
            <a:r>
              <a:rPr lang="en-US" sz="3100" dirty="0" smtClean="0"/>
              <a:t>Task5</a:t>
            </a:r>
            <a:r>
              <a:rPr lang="en-US" sz="4800" dirty="0" smtClean="0"/>
              <a:t>. </a:t>
            </a:r>
            <a:r>
              <a:rPr lang="en-US" sz="2700" dirty="0" smtClean="0"/>
              <a:t>Fill in the gaps with the right form of the verb</a:t>
            </a:r>
            <a:r>
              <a:rPr lang="en-US" sz="4800" dirty="0" smtClean="0"/>
              <a:t>.</a:t>
            </a:r>
            <a:endParaRPr lang="ru-RU" sz="4800" dirty="0"/>
          </a:p>
        </p:txBody>
      </p:sp>
      <p:sp>
        <p:nvSpPr>
          <p:cNvPr id="3" name="Объект 2"/>
          <p:cNvSpPr>
            <a:spLocks noGrp="1"/>
          </p:cNvSpPr>
          <p:nvPr>
            <p:ph idx="1"/>
          </p:nvPr>
        </p:nvSpPr>
        <p:spPr>
          <a:xfrm>
            <a:off x="238992" y="1234993"/>
            <a:ext cx="11596254" cy="5070133"/>
          </a:xfrm>
        </p:spPr>
        <p:txBody>
          <a:bodyPr>
            <a:noAutofit/>
          </a:bodyPr>
          <a:lstStyle/>
          <a:p>
            <a:pPr marL="0" indent="0">
              <a:buNone/>
            </a:pPr>
            <a:r>
              <a:rPr lang="en-US" sz="2800" dirty="0">
                <a:latin typeface="Chiller" panose="04020404031007020602" pitchFamily="82" charset="0"/>
              </a:rPr>
              <a:t>Another </a:t>
            </a:r>
            <a:r>
              <a:rPr lang="en-US" sz="2800" dirty="0" smtClean="0">
                <a:latin typeface="Chiller" panose="04020404031007020602" pitchFamily="82" charset="0"/>
              </a:rPr>
              <a:t>legendary </a:t>
            </a:r>
            <a:r>
              <a:rPr lang="en-US" sz="2800" dirty="0">
                <a:latin typeface="Chiller" panose="04020404031007020602" pitchFamily="82" charset="0"/>
              </a:rPr>
              <a:t>monster is the </a:t>
            </a:r>
            <a:r>
              <a:rPr lang="en-US" sz="2800" dirty="0" err="1">
                <a:latin typeface="Chiller" panose="04020404031007020602" pitchFamily="82" charset="0"/>
              </a:rPr>
              <a:t>Dullahan</a:t>
            </a:r>
            <a:r>
              <a:rPr lang="en-US" sz="2800" dirty="0">
                <a:latin typeface="Chiller" panose="04020404031007020602" pitchFamily="82" charset="0"/>
              </a:rPr>
              <a:t>, a name that </a:t>
            </a:r>
            <a:r>
              <a:rPr lang="en-US" sz="2800" dirty="0" smtClean="0">
                <a:latin typeface="Chiller" panose="04020404031007020602" pitchFamily="82" charset="0"/>
              </a:rPr>
              <a:t>can </a:t>
            </a:r>
            <a:r>
              <a:rPr lang="en-US" sz="2800" dirty="0" smtClean="0">
                <a:solidFill>
                  <a:srgbClr val="FF0000"/>
                </a:solidFill>
                <a:latin typeface="Chiller" panose="04020404031007020602" pitchFamily="82" charset="0"/>
              </a:rPr>
              <a:t>1__(translate</a:t>
            </a:r>
            <a:r>
              <a:rPr lang="ru-RU" sz="2800" dirty="0" smtClean="0">
                <a:solidFill>
                  <a:srgbClr val="FF0000"/>
                </a:solidFill>
              </a:rPr>
              <a:t>)</a:t>
            </a:r>
            <a:r>
              <a:rPr lang="en-US" sz="2800" dirty="0" smtClean="0">
                <a:solidFill>
                  <a:srgbClr val="FF0000"/>
                </a:solidFill>
                <a:latin typeface="Chiller" panose="04020404031007020602" pitchFamily="82" charset="0"/>
              </a:rPr>
              <a:t> </a:t>
            </a:r>
            <a:r>
              <a:rPr lang="en-US" sz="2800" dirty="0" smtClean="0">
                <a:latin typeface="Chiller" panose="04020404031007020602" pitchFamily="82" charset="0"/>
              </a:rPr>
              <a:t>to </a:t>
            </a:r>
            <a:r>
              <a:rPr lang="en-US" sz="2800" dirty="0">
                <a:latin typeface="Chiller" panose="04020404031007020602" pitchFamily="82" charset="0"/>
              </a:rPr>
              <a:t>“dark man</a:t>
            </a:r>
            <a:r>
              <a:rPr lang="en-US" sz="2800" dirty="0" smtClean="0">
                <a:latin typeface="Chiller" panose="04020404031007020602" pitchFamily="82" charset="0"/>
              </a:rPr>
              <a:t>.”</a:t>
            </a:r>
            <a:r>
              <a:rPr lang="ru-RU" sz="2800" dirty="0"/>
              <a:t> </a:t>
            </a:r>
            <a:r>
              <a:rPr lang="en-US" sz="2800" dirty="0" smtClean="0">
                <a:latin typeface="Chiller" panose="04020404031007020602" pitchFamily="82" charset="0"/>
              </a:rPr>
              <a:t>Often </a:t>
            </a:r>
            <a:r>
              <a:rPr lang="en-US" sz="2800" dirty="0">
                <a:solidFill>
                  <a:srgbClr val="FF0000"/>
                </a:solidFill>
                <a:latin typeface="Chiller" panose="04020404031007020602" pitchFamily="82" charset="0"/>
              </a:rPr>
              <a:t>2</a:t>
            </a:r>
            <a:r>
              <a:rPr lang="en-US" sz="2800" dirty="0" smtClean="0">
                <a:solidFill>
                  <a:srgbClr val="FF0000"/>
                </a:solidFill>
                <a:latin typeface="Chiller" panose="04020404031007020602" pitchFamily="82" charset="0"/>
              </a:rPr>
              <a:t>___(portray) </a:t>
            </a:r>
            <a:r>
              <a:rPr lang="en-US" sz="2800" dirty="0">
                <a:latin typeface="Chiller" panose="04020404031007020602" pitchFamily="82" charset="0"/>
              </a:rPr>
              <a:t>in contemporary fantasy fiction and video games, this </a:t>
            </a:r>
            <a:r>
              <a:rPr lang="en-US" sz="2800" i="1" dirty="0">
                <a:solidFill>
                  <a:schemeClr val="tx1">
                    <a:lumMod val="85000"/>
                  </a:schemeClr>
                </a:solidFill>
                <a:latin typeface="Chiller" panose="04020404031007020602" pitchFamily="82" charset="0"/>
              </a:rPr>
              <a:t>foreteller</a:t>
            </a:r>
            <a:r>
              <a:rPr lang="en-US" sz="2800" dirty="0">
                <a:latin typeface="Chiller" panose="04020404031007020602" pitchFamily="82" charset="0"/>
              </a:rPr>
              <a:t> of death is the </a:t>
            </a:r>
            <a:r>
              <a:rPr lang="en-US" sz="2800" dirty="0" smtClean="0">
                <a:latin typeface="Chiller" panose="04020404031007020602" pitchFamily="82" charset="0"/>
              </a:rPr>
              <a:t>headless horseman.</a:t>
            </a:r>
            <a:r>
              <a:rPr lang="ru-RU" sz="2800" dirty="0" smtClean="0"/>
              <a:t> </a:t>
            </a:r>
            <a:r>
              <a:rPr lang="en-US" sz="2800" dirty="0" smtClean="0">
                <a:latin typeface="Chiller" panose="04020404031007020602" pitchFamily="82" charset="0"/>
              </a:rPr>
              <a:t>The </a:t>
            </a:r>
            <a:r>
              <a:rPr lang="en-US" sz="2800" dirty="0" err="1">
                <a:latin typeface="Chiller" panose="04020404031007020602" pitchFamily="82" charset="0"/>
              </a:rPr>
              <a:t>Dullahan</a:t>
            </a:r>
            <a:r>
              <a:rPr lang="en-US" sz="2800" dirty="0">
                <a:latin typeface="Chiller" panose="04020404031007020602" pitchFamily="82" charset="0"/>
              </a:rPr>
              <a:t> </a:t>
            </a:r>
            <a:r>
              <a:rPr lang="en-US" sz="2800" dirty="0">
                <a:solidFill>
                  <a:srgbClr val="FF0000"/>
                </a:solidFill>
                <a:latin typeface="Chiller" panose="04020404031007020602" pitchFamily="82" charset="0"/>
              </a:rPr>
              <a:t>3</a:t>
            </a:r>
            <a:r>
              <a:rPr lang="en-US" sz="2800" dirty="0" smtClean="0">
                <a:solidFill>
                  <a:srgbClr val="FF0000"/>
                </a:solidFill>
                <a:latin typeface="Chiller" panose="04020404031007020602" pitchFamily="82" charset="0"/>
              </a:rPr>
              <a:t>____(ride) </a:t>
            </a:r>
            <a:r>
              <a:rPr lang="en-US" sz="2800" dirty="0" smtClean="0">
                <a:latin typeface="Chiller" panose="04020404031007020602" pitchFamily="82" charset="0"/>
              </a:rPr>
              <a:t>headless a black </a:t>
            </a:r>
            <a:r>
              <a:rPr lang="en-US" sz="2800" dirty="0">
                <a:latin typeface="Chiller" panose="04020404031007020602" pitchFamily="82" charset="0"/>
              </a:rPr>
              <a:t>horse with flaming eyes, </a:t>
            </a:r>
            <a:r>
              <a:rPr lang="en-US" sz="2800" dirty="0" smtClean="0">
                <a:solidFill>
                  <a:srgbClr val="FF0000"/>
                </a:solidFill>
                <a:latin typeface="Chiller" panose="04020404031007020602" pitchFamily="82" charset="0"/>
              </a:rPr>
              <a:t>4____(carry) </a:t>
            </a:r>
            <a:r>
              <a:rPr lang="en-US" sz="2800" dirty="0">
                <a:latin typeface="Chiller" panose="04020404031007020602" pitchFamily="82" charset="0"/>
              </a:rPr>
              <a:t>his head under one arm. When he </a:t>
            </a:r>
            <a:r>
              <a:rPr lang="en-US" sz="2800" dirty="0" smtClean="0">
                <a:solidFill>
                  <a:srgbClr val="FF0000"/>
                </a:solidFill>
                <a:latin typeface="Chiller" panose="04020404031007020602" pitchFamily="82" charset="0"/>
              </a:rPr>
              <a:t>5___(stop) </a:t>
            </a:r>
            <a:r>
              <a:rPr lang="en-US" sz="2800" dirty="0">
                <a:latin typeface="Chiller" panose="04020404031007020602" pitchFamily="82" charset="0"/>
              </a:rPr>
              <a:t>riding, a </a:t>
            </a:r>
            <a:r>
              <a:rPr lang="en-US" sz="2800" dirty="0" smtClean="0">
                <a:latin typeface="Chiller" panose="04020404031007020602" pitchFamily="82" charset="0"/>
              </a:rPr>
              <a:t>human</a:t>
            </a:r>
            <a:r>
              <a:rPr lang="en-US" sz="2800" dirty="0">
                <a:solidFill>
                  <a:srgbClr val="FF0000"/>
                </a:solidFill>
                <a:latin typeface="Chiller" panose="04020404031007020602" pitchFamily="82" charset="0"/>
              </a:rPr>
              <a:t> 6</a:t>
            </a:r>
            <a:r>
              <a:rPr lang="en-US" sz="2800" dirty="0" smtClean="0">
                <a:solidFill>
                  <a:srgbClr val="FF0000"/>
                </a:solidFill>
                <a:latin typeface="Chiller" panose="04020404031007020602" pitchFamily="82" charset="0"/>
              </a:rPr>
              <a:t>___(die)</a:t>
            </a:r>
            <a:r>
              <a:rPr lang="en-US" sz="2800" dirty="0" smtClean="0">
                <a:latin typeface="Chiller" panose="04020404031007020602" pitchFamily="82" charset="0"/>
              </a:rPr>
              <a:t>.</a:t>
            </a:r>
            <a:r>
              <a:rPr lang="ru-RU" sz="2800" dirty="0" smtClean="0"/>
              <a:t> </a:t>
            </a:r>
            <a:r>
              <a:rPr lang="en-US" sz="2800" dirty="0" smtClean="0">
                <a:latin typeface="Chiller" panose="04020404031007020602" pitchFamily="82" charset="0"/>
              </a:rPr>
              <a:t>Some </a:t>
            </a:r>
            <a:r>
              <a:rPr lang="en-US" sz="2800" dirty="0">
                <a:latin typeface="Chiller" panose="04020404031007020602" pitchFamily="82" charset="0"/>
              </a:rPr>
              <a:t>versions of this legend </a:t>
            </a:r>
            <a:r>
              <a:rPr lang="en-US" sz="2800" dirty="0" smtClean="0">
                <a:solidFill>
                  <a:srgbClr val="FF0000"/>
                </a:solidFill>
                <a:latin typeface="Chiller" panose="04020404031007020602" pitchFamily="82" charset="0"/>
              </a:rPr>
              <a:t>7___(say) </a:t>
            </a:r>
            <a:r>
              <a:rPr lang="en-US" sz="2800" dirty="0">
                <a:latin typeface="Chiller" panose="04020404031007020602" pitchFamily="82" charset="0"/>
              </a:rPr>
              <a:t>that the </a:t>
            </a:r>
            <a:r>
              <a:rPr lang="en-US" sz="2800" dirty="0" err="1">
                <a:latin typeface="Chiller" panose="04020404031007020602" pitchFamily="82" charset="0"/>
              </a:rPr>
              <a:t>Dullahan</a:t>
            </a:r>
            <a:r>
              <a:rPr lang="en-US" sz="2800" dirty="0">
                <a:latin typeface="Chiller" panose="04020404031007020602" pitchFamily="82" charset="0"/>
              </a:rPr>
              <a:t> </a:t>
            </a:r>
            <a:r>
              <a:rPr lang="en-US" sz="2800" dirty="0">
                <a:solidFill>
                  <a:srgbClr val="FF0000"/>
                </a:solidFill>
                <a:latin typeface="Chiller" panose="04020404031007020602" pitchFamily="82" charset="0"/>
              </a:rPr>
              <a:t>8</a:t>
            </a:r>
            <a:r>
              <a:rPr lang="en-US" sz="2800" dirty="0" smtClean="0">
                <a:solidFill>
                  <a:srgbClr val="FF0000"/>
                </a:solidFill>
                <a:latin typeface="Chiller" panose="04020404031007020602" pitchFamily="82" charset="0"/>
              </a:rPr>
              <a:t>__(throw) </a:t>
            </a:r>
            <a:r>
              <a:rPr lang="en-US" sz="2800" dirty="0">
                <a:latin typeface="Chiller" panose="04020404031007020602" pitchFamily="82" charset="0"/>
              </a:rPr>
              <a:t>buckets of blood at people he </a:t>
            </a:r>
            <a:r>
              <a:rPr lang="en-US" sz="2800" dirty="0" smtClean="0">
                <a:solidFill>
                  <a:srgbClr val="FF0000"/>
                </a:solidFill>
                <a:latin typeface="Chiller" panose="04020404031007020602" pitchFamily="82" charset="0"/>
              </a:rPr>
              <a:t>9__(pass), </a:t>
            </a:r>
            <a:r>
              <a:rPr lang="en-US" sz="2800" dirty="0">
                <a:latin typeface="Chiller" panose="04020404031007020602" pitchFamily="82" charset="0"/>
              </a:rPr>
              <a:t>while </a:t>
            </a:r>
            <a:r>
              <a:rPr lang="en-US" sz="2800" dirty="0" smtClean="0">
                <a:latin typeface="Chiller" panose="04020404031007020602" pitchFamily="82" charset="0"/>
              </a:rPr>
              <a:t>others </a:t>
            </a:r>
            <a:r>
              <a:rPr lang="en-US" sz="2800" dirty="0">
                <a:latin typeface="Chiller" panose="04020404031007020602" pitchFamily="82" charset="0"/>
              </a:rPr>
              <a:t>say he simply </a:t>
            </a:r>
            <a:r>
              <a:rPr lang="en-US" sz="2800" dirty="0" smtClean="0">
                <a:solidFill>
                  <a:srgbClr val="FF0000"/>
                </a:solidFill>
                <a:latin typeface="Chiller" panose="04020404031007020602" pitchFamily="82" charset="0"/>
              </a:rPr>
              <a:t>10__(call out) </a:t>
            </a:r>
            <a:r>
              <a:rPr lang="en-US" sz="2800" dirty="0">
                <a:latin typeface="Chiller" panose="04020404031007020602" pitchFamily="82" charset="0"/>
              </a:rPr>
              <a:t>the name of the mortal </a:t>
            </a:r>
            <a:r>
              <a:rPr lang="en-US" sz="2800" dirty="0" smtClean="0">
                <a:latin typeface="Chiller" panose="04020404031007020602" pitchFamily="82" charset="0"/>
              </a:rPr>
              <a:t>that </a:t>
            </a:r>
            <a:r>
              <a:rPr lang="en-US" sz="2800" dirty="0">
                <a:latin typeface="Chiller" panose="04020404031007020602" pitchFamily="82" charset="0"/>
              </a:rPr>
              <a:t>soon</a:t>
            </a:r>
            <a:r>
              <a:rPr lang="en-US" sz="2800" dirty="0" smtClean="0">
                <a:latin typeface="Chiller" panose="04020404031007020602" pitchFamily="82" charset="0"/>
              </a:rPr>
              <a:t> </a:t>
            </a:r>
            <a:r>
              <a:rPr lang="en-US" sz="2800" dirty="0" smtClean="0">
                <a:solidFill>
                  <a:srgbClr val="FF0000"/>
                </a:solidFill>
                <a:latin typeface="Chiller" panose="04020404031007020602" pitchFamily="82" charset="0"/>
              </a:rPr>
              <a:t>11__(die).</a:t>
            </a:r>
            <a:r>
              <a:rPr lang="ru-RU" sz="2800" dirty="0" smtClean="0">
                <a:solidFill>
                  <a:srgbClr val="FF0000"/>
                </a:solidFill>
              </a:rPr>
              <a:t> </a:t>
            </a:r>
            <a:r>
              <a:rPr lang="en-US" sz="2800" dirty="0" smtClean="0">
                <a:latin typeface="Chiller" panose="04020404031007020602" pitchFamily="82" charset="0"/>
              </a:rPr>
              <a:t>As </a:t>
            </a:r>
            <a:r>
              <a:rPr lang="en-US" sz="2800" dirty="0">
                <a:latin typeface="Chiller" panose="04020404031007020602" pitchFamily="82" charset="0"/>
              </a:rPr>
              <a:t>with most evil forces, the </a:t>
            </a:r>
            <a:r>
              <a:rPr lang="en-US" sz="2800" dirty="0" err="1">
                <a:latin typeface="Chiller" panose="04020404031007020602" pitchFamily="82" charset="0"/>
              </a:rPr>
              <a:t>Dullahan</a:t>
            </a:r>
            <a:r>
              <a:rPr lang="en-US" sz="2800" dirty="0">
                <a:latin typeface="Chiller" panose="04020404031007020602" pitchFamily="82" charset="0"/>
              </a:rPr>
              <a:t> </a:t>
            </a:r>
            <a:r>
              <a:rPr lang="en-US" sz="2800" dirty="0" smtClean="0">
                <a:solidFill>
                  <a:srgbClr val="FF0000"/>
                </a:solidFill>
                <a:latin typeface="Chiller" panose="04020404031007020602" pitchFamily="82" charset="0"/>
              </a:rPr>
              <a:t>12___(have) </a:t>
            </a:r>
            <a:r>
              <a:rPr lang="en-US" sz="2800" dirty="0">
                <a:latin typeface="Chiller" panose="04020404031007020602" pitchFamily="82" charset="0"/>
              </a:rPr>
              <a:t>a weakness – </a:t>
            </a:r>
            <a:r>
              <a:rPr lang="en-US" sz="2800" dirty="0" smtClean="0">
                <a:latin typeface="Chiller" panose="04020404031007020602" pitchFamily="82" charset="0"/>
              </a:rPr>
              <a:t>gold.</a:t>
            </a:r>
            <a:endParaRPr lang="ru-RU" sz="2800" dirty="0" smtClean="0"/>
          </a:p>
          <a:p>
            <a:pPr marL="0" indent="0">
              <a:buNone/>
            </a:pPr>
            <a:r>
              <a:rPr lang="en-US" sz="2800" dirty="0" smtClean="0">
                <a:latin typeface="Chiller" panose="04020404031007020602" pitchFamily="82" charset="0"/>
              </a:rPr>
              <a:t>The </a:t>
            </a:r>
            <a:r>
              <a:rPr lang="en-US" sz="2800" dirty="0">
                <a:latin typeface="Chiller" panose="04020404031007020602" pitchFamily="82" charset="0"/>
              </a:rPr>
              <a:t>creature </a:t>
            </a:r>
            <a:r>
              <a:rPr lang="en-US" sz="2800" dirty="0" smtClean="0">
                <a:solidFill>
                  <a:srgbClr val="FF0000"/>
                </a:solidFill>
                <a:latin typeface="Chiller" panose="04020404031007020602" pitchFamily="82" charset="0"/>
              </a:rPr>
              <a:t>13___(scare) </a:t>
            </a:r>
            <a:r>
              <a:rPr lang="en-US" sz="2800" dirty="0">
                <a:latin typeface="Chiller" panose="04020404031007020602" pitchFamily="82" charset="0"/>
              </a:rPr>
              <a:t>of the substance, so any lonely </a:t>
            </a:r>
            <a:r>
              <a:rPr lang="en-US" sz="2800" dirty="0" smtClean="0">
                <a:latin typeface="Chiller" panose="04020404031007020602" pitchFamily="82" charset="0"/>
              </a:rPr>
              <a:t>traveler </a:t>
            </a:r>
            <a:r>
              <a:rPr lang="en-US" sz="2800" dirty="0">
                <a:latin typeface="Chiller" panose="04020404031007020602" pitchFamily="82" charset="0"/>
              </a:rPr>
              <a:t>this Halloween night would be wise to have some on him in case they have a run-in with this headless horror</a:t>
            </a:r>
            <a:r>
              <a:rPr lang="en-US" sz="2800" dirty="0" smtClean="0">
                <a:latin typeface="Chiller" panose="04020404031007020602" pitchFamily="82" charset="0"/>
              </a:rPr>
              <a:t>!</a:t>
            </a:r>
          </a:p>
          <a:p>
            <a:pPr marL="0" indent="0">
              <a:buNone/>
            </a:pPr>
            <a:r>
              <a:rPr lang="en-US" sz="2800" dirty="0" smtClean="0">
                <a:solidFill>
                  <a:srgbClr val="FF0000"/>
                </a:solidFill>
                <a:latin typeface="Chiller" panose="04020404031007020602" pitchFamily="82" charset="0"/>
              </a:rPr>
              <a:t>1)be translated,2)portrayed,3)rides,4)carring,5)stops,6)dies,7)say,8)throws,9)passws,10)calls out,11)will die,12)has,13)is scared.</a:t>
            </a:r>
            <a:endParaRPr lang="en-US" sz="2800" dirty="0">
              <a:solidFill>
                <a:srgbClr val="FF0000"/>
              </a:solidFill>
              <a:latin typeface="Chiller" panose="04020404031007020602" pitchFamily="82" charset="0"/>
            </a:endParaRPr>
          </a:p>
        </p:txBody>
      </p:sp>
    </p:spTree>
    <p:extLst>
      <p:ext uri="{BB962C8B-B14F-4D97-AF65-F5344CB8AC3E}">
        <p14:creationId xmlns:p14="http://schemas.microsoft.com/office/powerpoint/2010/main" val="3206424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6" name="Рисунок 5">
            <a:hlinkClick r:id="rId2" action="ppaction://hlinksldjump"/>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05735" y="665878"/>
            <a:ext cx="4667248" cy="3500437"/>
          </a:xfrm>
          <a:prstGeom prst="rect">
            <a:avLst/>
          </a:prstGeom>
        </p:spPr>
      </p:pic>
      <p:pic>
        <p:nvPicPr>
          <p:cNvPr id="5" name="Рисунок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55656" y="665879"/>
            <a:ext cx="4216390" cy="3500437"/>
          </a:xfrm>
          <a:prstGeom prst="rect">
            <a:avLst/>
          </a:prstGeom>
        </p:spPr>
      </p:pic>
      <p:pic>
        <p:nvPicPr>
          <p:cNvPr id="4" name="Объект 3"/>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154546" y="665879"/>
            <a:ext cx="3176947" cy="3500438"/>
          </a:xfrm>
        </p:spPr>
      </p:pic>
    </p:spTree>
    <p:extLst>
      <p:ext uri="{BB962C8B-B14F-4D97-AF65-F5344CB8AC3E}">
        <p14:creationId xmlns:p14="http://schemas.microsoft.com/office/powerpoint/2010/main" val="278387818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58931" y="216408"/>
            <a:ext cx="10353762" cy="970450"/>
          </a:xfrm>
        </p:spPr>
        <p:txBody>
          <a:bodyPr>
            <a:normAutofit fontScale="90000"/>
          </a:bodyPr>
          <a:lstStyle/>
          <a:p>
            <a:r>
              <a:rPr lang="en-US" dirty="0" smtClean="0">
                <a:latin typeface="Chiller" panose="04020404031007020602" pitchFamily="82" charset="0"/>
              </a:rPr>
              <a:t>Banshee</a:t>
            </a:r>
            <a:br>
              <a:rPr lang="en-US" dirty="0" smtClean="0">
                <a:latin typeface="Chiller" panose="04020404031007020602" pitchFamily="82" charset="0"/>
              </a:rPr>
            </a:br>
            <a:r>
              <a:rPr lang="en-US" sz="3100" dirty="0" smtClean="0"/>
              <a:t>Task6. Fill in the gaps with the right word.</a:t>
            </a:r>
            <a:endParaRPr lang="ru-RU" sz="3100" dirty="0"/>
          </a:p>
        </p:txBody>
      </p:sp>
      <p:sp>
        <p:nvSpPr>
          <p:cNvPr id="3" name="Объект 2"/>
          <p:cNvSpPr>
            <a:spLocks noGrp="1"/>
          </p:cNvSpPr>
          <p:nvPr>
            <p:ph idx="1"/>
          </p:nvPr>
        </p:nvSpPr>
        <p:spPr>
          <a:xfrm>
            <a:off x="411480" y="1435608"/>
            <a:ext cx="11420856" cy="5056631"/>
          </a:xfrm>
        </p:spPr>
        <p:txBody>
          <a:bodyPr>
            <a:noAutofit/>
          </a:bodyPr>
          <a:lstStyle/>
          <a:p>
            <a:pPr marL="0" indent="0">
              <a:buNone/>
            </a:pPr>
            <a:r>
              <a:rPr lang="en-US" sz="2800" dirty="0" smtClean="0">
                <a:solidFill>
                  <a:srgbClr val="FF0000"/>
                </a:solidFill>
                <a:latin typeface="Chiller" panose="04020404031007020602" pitchFamily="82" charset="0"/>
              </a:rPr>
              <a:t>Spirit, legend, dies, several, recognizable, ugly, foretells, black cart, three, terrifying, beautiful</a:t>
            </a:r>
            <a:endParaRPr lang="en-US" sz="2800" dirty="0">
              <a:latin typeface="Chiller" panose="04020404031007020602" pitchFamily="82" charset="0"/>
            </a:endParaRPr>
          </a:p>
          <a:p>
            <a:pPr marL="0" indent="0">
              <a:buNone/>
            </a:pPr>
            <a:r>
              <a:rPr lang="en-US" sz="2800" dirty="0" smtClean="0">
                <a:latin typeface="Chiller" panose="04020404031007020602" pitchFamily="82" charset="0"/>
              </a:rPr>
              <a:t>One </a:t>
            </a:r>
            <a:r>
              <a:rPr lang="en-US" sz="2800" dirty="0">
                <a:latin typeface="Chiller" panose="04020404031007020602" pitchFamily="82" charset="0"/>
              </a:rPr>
              <a:t>of the most </a:t>
            </a:r>
            <a:r>
              <a:rPr lang="en-US" sz="2800" dirty="0" smtClean="0">
                <a:solidFill>
                  <a:srgbClr val="FF0000"/>
                </a:solidFill>
                <a:latin typeface="Chiller" panose="04020404031007020602" pitchFamily="82" charset="0"/>
              </a:rPr>
              <a:t>1_________</a:t>
            </a:r>
            <a:r>
              <a:rPr lang="en-US" sz="2800" dirty="0" smtClean="0">
                <a:latin typeface="Chiller" panose="04020404031007020602" pitchFamily="82" charset="0"/>
              </a:rPr>
              <a:t> </a:t>
            </a:r>
            <a:r>
              <a:rPr lang="en-US" sz="2800" dirty="0">
                <a:latin typeface="Chiller" panose="04020404031007020602" pitchFamily="82" charset="0"/>
              </a:rPr>
              <a:t>Celtic </a:t>
            </a:r>
            <a:r>
              <a:rPr lang="en-US" sz="2800" dirty="0" smtClean="0">
                <a:latin typeface="Chiller" panose="04020404031007020602" pitchFamily="82" charset="0"/>
              </a:rPr>
              <a:t>creatures, </a:t>
            </a:r>
            <a:r>
              <a:rPr lang="en-US" sz="2800" dirty="0">
                <a:latin typeface="Chiller" panose="04020404031007020602" pitchFamily="82" charset="0"/>
              </a:rPr>
              <a:t>the Banshee is a female </a:t>
            </a:r>
            <a:r>
              <a:rPr lang="en-US" sz="2800" dirty="0" smtClean="0">
                <a:solidFill>
                  <a:srgbClr val="FF0000"/>
                </a:solidFill>
                <a:latin typeface="Chiller" panose="04020404031007020602" pitchFamily="82" charset="0"/>
              </a:rPr>
              <a:t>2_____</a:t>
            </a:r>
            <a:r>
              <a:rPr lang="en-US" sz="2800" dirty="0" smtClean="0">
                <a:latin typeface="Chiller" panose="04020404031007020602" pitchFamily="82" charset="0"/>
              </a:rPr>
              <a:t> </a:t>
            </a:r>
            <a:r>
              <a:rPr lang="en-US" sz="2800" dirty="0">
                <a:latin typeface="Chiller" panose="04020404031007020602" pitchFamily="82" charset="0"/>
              </a:rPr>
              <a:t>whose wail, if heard outside of a house, </a:t>
            </a:r>
            <a:r>
              <a:rPr lang="en-US" sz="2800" dirty="0" smtClean="0">
                <a:solidFill>
                  <a:srgbClr val="FF0000"/>
                </a:solidFill>
                <a:latin typeface="Chiller" panose="04020404031007020602" pitchFamily="82" charset="0"/>
              </a:rPr>
              <a:t>3_______</a:t>
            </a:r>
            <a:r>
              <a:rPr lang="en-US" sz="2800" dirty="0" smtClean="0">
                <a:latin typeface="Chiller" panose="04020404031007020602" pitchFamily="82" charset="0"/>
              </a:rPr>
              <a:t> </a:t>
            </a:r>
            <a:r>
              <a:rPr lang="en-US" sz="2800" dirty="0">
                <a:latin typeface="Chiller" panose="04020404031007020602" pitchFamily="82" charset="0"/>
              </a:rPr>
              <a:t>the death of one of its inhabitants.</a:t>
            </a:r>
          </a:p>
          <a:p>
            <a:pPr marL="0" indent="0">
              <a:buNone/>
            </a:pPr>
            <a:r>
              <a:rPr lang="en-US" sz="2800" dirty="0" smtClean="0">
                <a:solidFill>
                  <a:srgbClr val="FF0000"/>
                </a:solidFill>
                <a:latin typeface="Chiller" panose="04020404031007020602" pitchFamily="82" charset="0"/>
              </a:rPr>
              <a:t>4______</a:t>
            </a:r>
            <a:r>
              <a:rPr lang="en-US" sz="2800" dirty="0" smtClean="0">
                <a:latin typeface="Chiller" panose="04020404031007020602" pitchFamily="82" charset="0"/>
              </a:rPr>
              <a:t> </a:t>
            </a:r>
            <a:r>
              <a:rPr lang="en-US" sz="2800" dirty="0">
                <a:latin typeface="Chiller" panose="04020404031007020602" pitchFamily="82" charset="0"/>
              </a:rPr>
              <a:t>versions of the Banshee </a:t>
            </a:r>
            <a:r>
              <a:rPr lang="en-US" sz="2800" dirty="0" smtClean="0">
                <a:solidFill>
                  <a:srgbClr val="FF0000"/>
                </a:solidFill>
                <a:latin typeface="Chiller" panose="04020404031007020602" pitchFamily="82" charset="0"/>
              </a:rPr>
              <a:t>5______</a:t>
            </a:r>
            <a:r>
              <a:rPr lang="en-US" sz="2800" dirty="0" smtClean="0">
                <a:latin typeface="Chiller" panose="04020404031007020602" pitchFamily="82" charset="0"/>
              </a:rPr>
              <a:t> </a:t>
            </a:r>
            <a:r>
              <a:rPr lang="en-US" sz="2800" dirty="0">
                <a:latin typeface="Chiller" panose="04020404031007020602" pitchFamily="82" charset="0"/>
              </a:rPr>
              <a:t>say the feared ghost rode alongside the </a:t>
            </a:r>
            <a:r>
              <a:rPr lang="en-US" sz="2800" dirty="0" err="1">
                <a:latin typeface="Chiller" panose="04020404031007020602" pitchFamily="82" charset="0"/>
              </a:rPr>
              <a:t>Dullahan</a:t>
            </a:r>
            <a:r>
              <a:rPr lang="en-US" sz="2800" dirty="0">
                <a:latin typeface="Chiller" panose="04020404031007020602" pitchFamily="82" charset="0"/>
              </a:rPr>
              <a:t> in a </a:t>
            </a:r>
            <a:r>
              <a:rPr lang="en-US" sz="2800" dirty="0" smtClean="0">
                <a:solidFill>
                  <a:srgbClr val="FF0000"/>
                </a:solidFill>
                <a:latin typeface="Chiller" panose="04020404031007020602" pitchFamily="82" charset="0"/>
              </a:rPr>
              <a:t>6________ </a:t>
            </a:r>
            <a:r>
              <a:rPr lang="en-US" sz="2800" dirty="0" smtClean="0">
                <a:latin typeface="Chiller" panose="04020404031007020602" pitchFamily="82" charset="0"/>
              </a:rPr>
              <a:t>drawn </a:t>
            </a:r>
            <a:r>
              <a:rPr lang="en-US" sz="2800" dirty="0">
                <a:latin typeface="Chiller" panose="04020404031007020602" pitchFamily="82" charset="0"/>
              </a:rPr>
              <a:t>by six black horses. The pair is said to whip the horses with a </a:t>
            </a:r>
            <a:r>
              <a:rPr lang="en-US" sz="2800" dirty="0" smtClean="0">
                <a:latin typeface="Chiller" panose="04020404031007020602" pitchFamily="82" charset="0"/>
              </a:rPr>
              <a:t>human </a:t>
            </a:r>
            <a:r>
              <a:rPr lang="en-US" sz="2800" dirty="0" smtClean="0">
                <a:solidFill>
                  <a:srgbClr val="00B0F0"/>
                </a:solidFill>
                <a:latin typeface="Chiller" panose="04020404031007020602" pitchFamily="82" charset="0"/>
              </a:rPr>
              <a:t>spinal cord</a:t>
            </a:r>
            <a:r>
              <a:rPr lang="en-US" sz="2800" dirty="0" smtClean="0">
                <a:latin typeface="Chiller" panose="04020404031007020602" pitchFamily="82" charset="0"/>
              </a:rPr>
              <a:t>. But </a:t>
            </a:r>
            <a:r>
              <a:rPr lang="en-US" sz="2800" dirty="0">
                <a:latin typeface="Chiller" panose="04020404031007020602" pitchFamily="82" charset="0"/>
              </a:rPr>
              <a:t>most legends say the Banshee was </a:t>
            </a:r>
            <a:r>
              <a:rPr lang="en-US" sz="2800" dirty="0" smtClean="0">
                <a:solidFill>
                  <a:srgbClr val="FF0000"/>
                </a:solidFill>
                <a:latin typeface="Chiller" panose="04020404031007020602" pitchFamily="82" charset="0"/>
              </a:rPr>
              <a:t>7_______</a:t>
            </a:r>
            <a:r>
              <a:rPr lang="en-US" sz="2800" dirty="0" smtClean="0">
                <a:latin typeface="Chiller" panose="04020404031007020602" pitchFamily="82" charset="0"/>
              </a:rPr>
              <a:t> </a:t>
            </a:r>
            <a:r>
              <a:rPr lang="en-US" sz="2800" dirty="0">
                <a:latin typeface="Chiller" panose="04020404031007020602" pitchFamily="82" charset="0"/>
              </a:rPr>
              <a:t>enough on her own.</a:t>
            </a:r>
          </a:p>
          <a:p>
            <a:pPr marL="0" indent="0">
              <a:buNone/>
            </a:pPr>
            <a:r>
              <a:rPr lang="en-US" sz="2800" dirty="0">
                <a:latin typeface="Chiller" panose="04020404031007020602" pitchFamily="82" charset="0"/>
              </a:rPr>
              <a:t>Descriptions of her appearance vary, from an </a:t>
            </a:r>
            <a:r>
              <a:rPr lang="en-US" sz="2800" dirty="0" smtClean="0">
                <a:solidFill>
                  <a:srgbClr val="FF0000"/>
                </a:solidFill>
                <a:latin typeface="Chiller" panose="04020404031007020602" pitchFamily="82" charset="0"/>
              </a:rPr>
              <a:t>8_______ </a:t>
            </a:r>
            <a:r>
              <a:rPr lang="en-US" sz="2800" dirty="0">
                <a:latin typeface="Chiller" panose="04020404031007020602" pitchFamily="82" charset="0"/>
              </a:rPr>
              <a:t>old </a:t>
            </a:r>
            <a:r>
              <a:rPr lang="en-US" sz="2800" dirty="0" smtClean="0">
                <a:latin typeface="Chiller" panose="04020404031007020602" pitchFamily="82" charset="0"/>
              </a:rPr>
              <a:t>witch </a:t>
            </a:r>
            <a:r>
              <a:rPr lang="en-US" sz="2800" dirty="0">
                <a:latin typeface="Chiller" panose="04020404031007020602" pitchFamily="82" charset="0"/>
              </a:rPr>
              <a:t>to a </a:t>
            </a:r>
            <a:r>
              <a:rPr lang="en-US" sz="2800" dirty="0" smtClean="0">
                <a:solidFill>
                  <a:srgbClr val="FF0000"/>
                </a:solidFill>
                <a:latin typeface="Chiller" panose="04020404031007020602" pitchFamily="82" charset="0"/>
              </a:rPr>
              <a:t>9_______</a:t>
            </a:r>
            <a:r>
              <a:rPr lang="en-US" sz="2800" dirty="0" smtClean="0">
                <a:latin typeface="Chiller" panose="04020404031007020602" pitchFamily="82" charset="0"/>
              </a:rPr>
              <a:t> </a:t>
            </a:r>
            <a:r>
              <a:rPr lang="en-US" sz="2800" dirty="0">
                <a:latin typeface="Chiller" panose="04020404031007020602" pitchFamily="82" charset="0"/>
              </a:rPr>
              <a:t>young woman, but all agree that the creature’s blood curdling wail will be heard </a:t>
            </a:r>
            <a:r>
              <a:rPr lang="en-US" sz="2800" dirty="0" smtClean="0">
                <a:solidFill>
                  <a:srgbClr val="FF0000"/>
                </a:solidFill>
                <a:latin typeface="Chiller" panose="04020404031007020602" pitchFamily="82" charset="0"/>
              </a:rPr>
              <a:t>10______</a:t>
            </a:r>
            <a:r>
              <a:rPr lang="en-US" sz="2800" dirty="0" smtClean="0">
                <a:latin typeface="Chiller" panose="04020404031007020602" pitchFamily="82" charset="0"/>
              </a:rPr>
              <a:t> </a:t>
            </a:r>
            <a:r>
              <a:rPr lang="en-US" sz="2800" dirty="0">
                <a:latin typeface="Chiller" panose="04020404031007020602" pitchFamily="82" charset="0"/>
              </a:rPr>
              <a:t>times before someone </a:t>
            </a:r>
            <a:r>
              <a:rPr lang="en-US" sz="2800" dirty="0" smtClean="0">
                <a:solidFill>
                  <a:srgbClr val="FF0000"/>
                </a:solidFill>
                <a:latin typeface="Chiller" panose="04020404031007020602" pitchFamily="82" charset="0"/>
              </a:rPr>
              <a:t>11_____</a:t>
            </a:r>
            <a:r>
              <a:rPr lang="en-US" sz="2800" dirty="0" smtClean="0">
                <a:solidFill>
                  <a:schemeClr val="tx1">
                    <a:lumMod val="85000"/>
                  </a:schemeClr>
                </a:solidFill>
                <a:latin typeface="Chiller" panose="04020404031007020602" pitchFamily="82" charset="0"/>
              </a:rPr>
              <a:t>.</a:t>
            </a:r>
            <a:endParaRPr lang="en-US" sz="2800" dirty="0">
              <a:solidFill>
                <a:srgbClr val="FF0000"/>
              </a:solidFill>
              <a:latin typeface="Chiller" panose="04020404031007020602" pitchFamily="82" charset="0"/>
            </a:endParaRPr>
          </a:p>
        </p:txBody>
      </p:sp>
      <p:sp>
        <p:nvSpPr>
          <p:cNvPr id="4" name="TextBox 3"/>
          <p:cNvSpPr txBox="1"/>
          <p:nvPr/>
        </p:nvSpPr>
        <p:spPr>
          <a:xfrm>
            <a:off x="2483426" y="2000497"/>
            <a:ext cx="2847109" cy="523220"/>
          </a:xfrm>
          <a:prstGeom prst="rect">
            <a:avLst/>
          </a:prstGeom>
          <a:noFill/>
        </p:spPr>
        <p:txBody>
          <a:bodyPr wrap="square" rtlCol="0">
            <a:spAutoFit/>
          </a:bodyPr>
          <a:lstStyle/>
          <a:p>
            <a:r>
              <a:rPr lang="en-US" sz="2800" dirty="0">
                <a:solidFill>
                  <a:srgbClr val="FF0000"/>
                </a:solidFill>
                <a:latin typeface="Chiller" panose="04020404031007020602" pitchFamily="82" charset="0"/>
              </a:rPr>
              <a:t>recognizable</a:t>
            </a:r>
            <a:endParaRPr lang="ru-RU" sz="2800" dirty="0"/>
          </a:p>
        </p:txBody>
      </p:sp>
      <p:sp>
        <p:nvSpPr>
          <p:cNvPr id="5" name="TextBox 4"/>
          <p:cNvSpPr txBox="1"/>
          <p:nvPr/>
        </p:nvSpPr>
        <p:spPr>
          <a:xfrm>
            <a:off x="8821882" y="2000497"/>
            <a:ext cx="2514600" cy="523220"/>
          </a:xfrm>
          <a:prstGeom prst="rect">
            <a:avLst/>
          </a:prstGeom>
          <a:noFill/>
        </p:spPr>
        <p:txBody>
          <a:bodyPr wrap="square" rtlCol="0">
            <a:spAutoFit/>
          </a:bodyPr>
          <a:lstStyle/>
          <a:p>
            <a:r>
              <a:rPr lang="en-US" sz="2800" dirty="0" smtClean="0">
                <a:solidFill>
                  <a:srgbClr val="FF0000"/>
                </a:solidFill>
                <a:latin typeface="Chiller" panose="04020404031007020602" pitchFamily="82" charset="0"/>
              </a:rPr>
              <a:t>spirit</a:t>
            </a:r>
            <a:endParaRPr lang="ru-RU" sz="2800" dirty="0"/>
          </a:p>
        </p:txBody>
      </p:sp>
      <p:sp>
        <p:nvSpPr>
          <p:cNvPr id="6" name="TextBox 5"/>
          <p:cNvSpPr txBox="1"/>
          <p:nvPr/>
        </p:nvSpPr>
        <p:spPr>
          <a:xfrm>
            <a:off x="3477439" y="2479939"/>
            <a:ext cx="3048049" cy="523220"/>
          </a:xfrm>
          <a:prstGeom prst="rect">
            <a:avLst/>
          </a:prstGeom>
          <a:noFill/>
        </p:spPr>
        <p:txBody>
          <a:bodyPr wrap="square" rtlCol="0">
            <a:spAutoFit/>
          </a:bodyPr>
          <a:lstStyle/>
          <a:p>
            <a:r>
              <a:rPr lang="en-US" sz="2800" dirty="0">
                <a:solidFill>
                  <a:srgbClr val="FF0000"/>
                </a:solidFill>
                <a:latin typeface="Chiller" panose="04020404031007020602" pitchFamily="82" charset="0"/>
              </a:rPr>
              <a:t>foretells</a:t>
            </a:r>
            <a:endParaRPr lang="ru-RU" sz="2800" dirty="0"/>
          </a:p>
        </p:txBody>
      </p:sp>
      <p:sp>
        <p:nvSpPr>
          <p:cNvPr id="7" name="TextBox 6"/>
          <p:cNvSpPr txBox="1"/>
          <p:nvPr/>
        </p:nvSpPr>
        <p:spPr>
          <a:xfrm>
            <a:off x="748146" y="3034077"/>
            <a:ext cx="2903220" cy="523220"/>
          </a:xfrm>
          <a:prstGeom prst="rect">
            <a:avLst/>
          </a:prstGeom>
          <a:noFill/>
        </p:spPr>
        <p:txBody>
          <a:bodyPr wrap="square" rtlCol="0">
            <a:spAutoFit/>
          </a:bodyPr>
          <a:lstStyle/>
          <a:p>
            <a:r>
              <a:rPr lang="en-US" sz="2800" dirty="0" smtClean="0">
                <a:solidFill>
                  <a:srgbClr val="FF0000"/>
                </a:solidFill>
                <a:latin typeface="Chiller" panose="04020404031007020602" pitchFamily="82" charset="0"/>
              </a:rPr>
              <a:t>Several </a:t>
            </a:r>
            <a:endParaRPr lang="ru-RU" sz="2800" dirty="0">
              <a:solidFill>
                <a:srgbClr val="FF0000"/>
              </a:solidFill>
            </a:endParaRPr>
          </a:p>
        </p:txBody>
      </p:sp>
      <p:sp>
        <p:nvSpPr>
          <p:cNvPr id="8" name="TextBox 7"/>
          <p:cNvSpPr txBox="1"/>
          <p:nvPr/>
        </p:nvSpPr>
        <p:spPr>
          <a:xfrm>
            <a:off x="4628753" y="3032276"/>
            <a:ext cx="2140527" cy="523220"/>
          </a:xfrm>
          <a:prstGeom prst="rect">
            <a:avLst/>
          </a:prstGeom>
          <a:noFill/>
        </p:spPr>
        <p:txBody>
          <a:bodyPr wrap="square" rtlCol="0">
            <a:spAutoFit/>
          </a:bodyPr>
          <a:lstStyle/>
          <a:p>
            <a:r>
              <a:rPr lang="en-US" sz="2800" dirty="0" smtClean="0">
                <a:solidFill>
                  <a:srgbClr val="FF0000"/>
                </a:solidFill>
                <a:latin typeface="Chiller" panose="04020404031007020602" pitchFamily="82" charset="0"/>
              </a:rPr>
              <a:t>legend</a:t>
            </a:r>
            <a:endParaRPr lang="ru-RU" sz="2800" dirty="0"/>
          </a:p>
        </p:txBody>
      </p:sp>
      <p:sp>
        <p:nvSpPr>
          <p:cNvPr id="9" name="TextBox 8"/>
          <p:cNvSpPr txBox="1"/>
          <p:nvPr/>
        </p:nvSpPr>
        <p:spPr>
          <a:xfrm>
            <a:off x="748146" y="3467968"/>
            <a:ext cx="3075709" cy="523220"/>
          </a:xfrm>
          <a:prstGeom prst="rect">
            <a:avLst/>
          </a:prstGeom>
          <a:noFill/>
        </p:spPr>
        <p:txBody>
          <a:bodyPr wrap="square" rtlCol="0">
            <a:spAutoFit/>
          </a:bodyPr>
          <a:lstStyle/>
          <a:p>
            <a:r>
              <a:rPr lang="en-US" sz="2800" dirty="0">
                <a:solidFill>
                  <a:srgbClr val="FF0000"/>
                </a:solidFill>
                <a:latin typeface="Chiller" panose="04020404031007020602" pitchFamily="82" charset="0"/>
              </a:rPr>
              <a:t>black cart</a:t>
            </a:r>
            <a:endParaRPr lang="ru-RU" sz="2800" dirty="0"/>
          </a:p>
        </p:txBody>
      </p:sp>
      <p:sp>
        <p:nvSpPr>
          <p:cNvPr id="10" name="TextBox 9"/>
          <p:cNvSpPr txBox="1"/>
          <p:nvPr/>
        </p:nvSpPr>
        <p:spPr>
          <a:xfrm>
            <a:off x="4866834" y="3873436"/>
            <a:ext cx="2337955" cy="523220"/>
          </a:xfrm>
          <a:prstGeom prst="rect">
            <a:avLst/>
          </a:prstGeom>
          <a:noFill/>
        </p:spPr>
        <p:txBody>
          <a:bodyPr wrap="square" rtlCol="0">
            <a:spAutoFit/>
          </a:bodyPr>
          <a:lstStyle/>
          <a:p>
            <a:r>
              <a:rPr lang="en-US" sz="2800" dirty="0">
                <a:solidFill>
                  <a:srgbClr val="FF0000"/>
                </a:solidFill>
                <a:latin typeface="Chiller" panose="04020404031007020602" pitchFamily="82" charset="0"/>
              </a:rPr>
              <a:t>terrifying</a:t>
            </a:r>
            <a:endParaRPr lang="ru-RU" sz="2800" dirty="0"/>
          </a:p>
        </p:txBody>
      </p:sp>
      <p:sp>
        <p:nvSpPr>
          <p:cNvPr id="11" name="TextBox 10"/>
          <p:cNvSpPr txBox="1"/>
          <p:nvPr/>
        </p:nvSpPr>
        <p:spPr>
          <a:xfrm>
            <a:off x="5611091" y="4438911"/>
            <a:ext cx="2701636" cy="523220"/>
          </a:xfrm>
          <a:prstGeom prst="rect">
            <a:avLst/>
          </a:prstGeom>
          <a:noFill/>
        </p:spPr>
        <p:txBody>
          <a:bodyPr wrap="square" rtlCol="0">
            <a:spAutoFit/>
          </a:bodyPr>
          <a:lstStyle/>
          <a:p>
            <a:r>
              <a:rPr lang="en-US" sz="2800" dirty="0">
                <a:solidFill>
                  <a:srgbClr val="FF0000"/>
                </a:solidFill>
                <a:latin typeface="Chiller" panose="04020404031007020602" pitchFamily="82" charset="0"/>
              </a:rPr>
              <a:t>ugly</a:t>
            </a:r>
            <a:endParaRPr lang="ru-RU" sz="2800" dirty="0"/>
          </a:p>
        </p:txBody>
      </p:sp>
      <p:sp>
        <p:nvSpPr>
          <p:cNvPr id="12" name="TextBox 11"/>
          <p:cNvSpPr txBox="1"/>
          <p:nvPr/>
        </p:nvSpPr>
        <p:spPr>
          <a:xfrm>
            <a:off x="8530936" y="4438911"/>
            <a:ext cx="1704109" cy="523220"/>
          </a:xfrm>
          <a:prstGeom prst="rect">
            <a:avLst/>
          </a:prstGeom>
          <a:noFill/>
        </p:spPr>
        <p:txBody>
          <a:bodyPr wrap="square" rtlCol="0">
            <a:spAutoFit/>
          </a:bodyPr>
          <a:lstStyle/>
          <a:p>
            <a:r>
              <a:rPr lang="en-US" sz="2800" dirty="0">
                <a:solidFill>
                  <a:srgbClr val="FF0000"/>
                </a:solidFill>
                <a:latin typeface="Chiller" panose="04020404031007020602" pitchFamily="82" charset="0"/>
              </a:rPr>
              <a:t>beautiful</a:t>
            </a:r>
            <a:endParaRPr lang="ru-RU" sz="2800" dirty="0"/>
          </a:p>
        </p:txBody>
      </p:sp>
      <p:sp>
        <p:nvSpPr>
          <p:cNvPr id="13" name="TextBox 12"/>
          <p:cNvSpPr txBox="1"/>
          <p:nvPr/>
        </p:nvSpPr>
        <p:spPr>
          <a:xfrm>
            <a:off x="7460672" y="4857997"/>
            <a:ext cx="2462646" cy="523220"/>
          </a:xfrm>
          <a:prstGeom prst="rect">
            <a:avLst/>
          </a:prstGeom>
          <a:noFill/>
        </p:spPr>
        <p:txBody>
          <a:bodyPr wrap="square" rtlCol="0">
            <a:spAutoFit/>
          </a:bodyPr>
          <a:lstStyle/>
          <a:p>
            <a:r>
              <a:rPr lang="en-US" sz="2800" dirty="0">
                <a:solidFill>
                  <a:srgbClr val="FF0000"/>
                </a:solidFill>
                <a:latin typeface="Chiller" panose="04020404031007020602" pitchFamily="82" charset="0"/>
              </a:rPr>
              <a:t>three</a:t>
            </a:r>
            <a:endParaRPr lang="ru-RU" sz="2800" dirty="0"/>
          </a:p>
        </p:txBody>
      </p:sp>
      <p:sp>
        <p:nvSpPr>
          <p:cNvPr id="14" name="TextBox 13"/>
          <p:cNvSpPr txBox="1"/>
          <p:nvPr/>
        </p:nvSpPr>
        <p:spPr>
          <a:xfrm>
            <a:off x="776201" y="5299364"/>
            <a:ext cx="2847109" cy="523220"/>
          </a:xfrm>
          <a:prstGeom prst="rect">
            <a:avLst/>
          </a:prstGeom>
          <a:noFill/>
        </p:spPr>
        <p:txBody>
          <a:bodyPr wrap="square" rtlCol="0">
            <a:spAutoFit/>
          </a:bodyPr>
          <a:lstStyle/>
          <a:p>
            <a:r>
              <a:rPr lang="en-US" sz="2800" dirty="0">
                <a:solidFill>
                  <a:srgbClr val="FF0000"/>
                </a:solidFill>
                <a:latin typeface="Chiller" panose="04020404031007020602" pitchFamily="82" charset="0"/>
              </a:rPr>
              <a:t>dies</a:t>
            </a:r>
            <a:endParaRPr lang="ru-RU" sz="2800" dirty="0"/>
          </a:p>
        </p:txBody>
      </p:sp>
    </p:spTree>
    <p:extLst>
      <p:ext uri="{BB962C8B-B14F-4D97-AF65-F5344CB8AC3E}">
        <p14:creationId xmlns:p14="http://schemas.microsoft.com/office/powerpoint/2010/main" val="2541580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5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fade">
                                      <p:cBhvr>
                                        <p:cTn id="47" dur="500"/>
                                        <p:tgtEl>
                                          <p:spTgt spid="12"/>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500"/>
                                        <p:tgtEl>
                                          <p:spTgt spid="13"/>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P spid="11" grpId="0"/>
      <p:bldP spid="12" grpId="0"/>
      <p:bldP spid="13" grpId="0"/>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46218" y="636248"/>
            <a:ext cx="3786389" cy="5363157"/>
          </a:xfr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67052" y="579601"/>
            <a:ext cx="3409088" cy="5267407"/>
          </a:xfrm>
          <a:prstGeom prst="rect">
            <a:avLst/>
          </a:prstGeom>
        </p:spPr>
      </p:pic>
      <p:pic>
        <p:nvPicPr>
          <p:cNvPr id="6" name="Рисунок 5">
            <a:hlinkClick r:id="rId4" action="ppaction://hlinksldjump"/>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41679" y="579601"/>
            <a:ext cx="3825372" cy="5409075"/>
          </a:xfrm>
          <a:prstGeom prst="rect">
            <a:avLst/>
          </a:prstGeom>
        </p:spPr>
      </p:pic>
    </p:spTree>
    <p:extLst>
      <p:ext uri="{BB962C8B-B14F-4D97-AF65-F5344CB8AC3E}">
        <p14:creationId xmlns:p14="http://schemas.microsoft.com/office/powerpoint/2010/main" val="399636538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40643" y="179832"/>
            <a:ext cx="10353762" cy="970450"/>
          </a:xfrm>
        </p:spPr>
        <p:txBody>
          <a:bodyPr>
            <a:normAutofit fontScale="90000"/>
          </a:bodyPr>
          <a:lstStyle/>
          <a:p>
            <a:r>
              <a:rPr lang="en-US" dirty="0" smtClean="0">
                <a:latin typeface="Chiller" panose="04020404031007020602" pitchFamily="82" charset="0"/>
              </a:rPr>
              <a:t>Kelpie</a:t>
            </a:r>
            <a:br>
              <a:rPr lang="en-US" dirty="0" smtClean="0">
                <a:latin typeface="Chiller" panose="04020404031007020602" pitchFamily="82" charset="0"/>
              </a:rPr>
            </a:br>
            <a:r>
              <a:rPr lang="en-US" sz="3100" dirty="0"/>
              <a:t>T</a:t>
            </a:r>
            <a:r>
              <a:rPr lang="en-US" sz="3100" dirty="0" smtClean="0"/>
              <a:t>ask 7. Fill in the gaps with the prepositions given.</a:t>
            </a:r>
            <a:endParaRPr lang="ru-RU" sz="3100" dirty="0"/>
          </a:p>
        </p:txBody>
      </p:sp>
      <p:sp>
        <p:nvSpPr>
          <p:cNvPr id="3" name="Объект 2"/>
          <p:cNvSpPr>
            <a:spLocks noGrp="1"/>
          </p:cNvSpPr>
          <p:nvPr>
            <p:ph idx="1"/>
          </p:nvPr>
        </p:nvSpPr>
        <p:spPr>
          <a:xfrm>
            <a:off x="529746" y="1348401"/>
            <a:ext cx="11293445" cy="5134695"/>
          </a:xfrm>
        </p:spPr>
        <p:txBody>
          <a:bodyPr>
            <a:noAutofit/>
          </a:bodyPr>
          <a:lstStyle/>
          <a:p>
            <a:pPr marL="0" indent="0">
              <a:buNone/>
            </a:pPr>
            <a:r>
              <a:rPr lang="en-US" sz="2800" dirty="0" smtClean="0">
                <a:solidFill>
                  <a:srgbClr val="C00000"/>
                </a:solidFill>
                <a:latin typeface="Chiller" panose="04020404031007020602" pitchFamily="82" charset="0"/>
              </a:rPr>
              <a:t>On(5), with(2), around, out, into(3), in(2)</a:t>
            </a:r>
            <a:endParaRPr lang="ru-RU" sz="2800" dirty="0" smtClean="0">
              <a:solidFill>
                <a:srgbClr val="C00000"/>
              </a:solidFill>
              <a:latin typeface="Chiller" panose="04020404031007020602" pitchFamily="82" charset="0"/>
            </a:endParaRPr>
          </a:p>
          <a:p>
            <a:pPr marL="0" indent="0">
              <a:buNone/>
            </a:pPr>
            <a:r>
              <a:rPr lang="en-US" sz="2800" dirty="0" smtClean="0">
                <a:latin typeface="Chiller" panose="04020404031007020602" pitchFamily="82" charset="0"/>
              </a:rPr>
              <a:t>The Kelpie </a:t>
            </a:r>
            <a:r>
              <a:rPr lang="en-US" sz="2800" dirty="0">
                <a:latin typeface="Chiller" panose="04020404031007020602" pitchFamily="82" charset="0"/>
              </a:rPr>
              <a:t>is a </a:t>
            </a:r>
            <a:r>
              <a:rPr lang="en-US" sz="2800" dirty="0">
                <a:solidFill>
                  <a:schemeClr val="tx1">
                    <a:lumMod val="85000"/>
                  </a:schemeClr>
                </a:solidFill>
                <a:latin typeface="Chiller" panose="04020404031007020602" pitchFamily="82" charset="0"/>
              </a:rPr>
              <a:t>monster right </a:t>
            </a:r>
            <a:r>
              <a:rPr lang="en-US" sz="2800" dirty="0" smtClean="0">
                <a:solidFill>
                  <a:srgbClr val="C00000"/>
                </a:solidFill>
                <a:latin typeface="Chiller" panose="04020404031007020602" pitchFamily="82" charset="0"/>
              </a:rPr>
              <a:t>1____ </a:t>
            </a:r>
            <a:r>
              <a:rPr lang="en-US" sz="2800" dirty="0">
                <a:latin typeface="Chiller" panose="04020404031007020602" pitchFamily="82" charset="0"/>
              </a:rPr>
              <a:t>of Celtic myth. The creature can take </a:t>
            </a:r>
            <a:r>
              <a:rPr lang="en-US" sz="2800" dirty="0" smtClean="0">
                <a:solidFill>
                  <a:srgbClr val="FF0000"/>
                </a:solidFill>
                <a:latin typeface="Chiller" panose="04020404031007020602" pitchFamily="82" charset="0"/>
              </a:rPr>
              <a:t>2____ </a:t>
            </a:r>
            <a:r>
              <a:rPr lang="en-US" sz="2800" dirty="0">
                <a:latin typeface="Chiller" panose="04020404031007020602" pitchFamily="82" charset="0"/>
              </a:rPr>
              <a:t>multiple shapes, but usually it appears </a:t>
            </a:r>
            <a:r>
              <a:rPr lang="en-US" sz="2800" dirty="0" smtClean="0">
                <a:solidFill>
                  <a:srgbClr val="FF0000"/>
                </a:solidFill>
                <a:latin typeface="Chiller" panose="04020404031007020602" pitchFamily="82" charset="0"/>
              </a:rPr>
              <a:t>3____</a:t>
            </a:r>
            <a:r>
              <a:rPr lang="en-US" sz="2800" dirty="0" smtClean="0">
                <a:latin typeface="Chiller" panose="04020404031007020602" pitchFamily="82" charset="0"/>
              </a:rPr>
              <a:t> </a:t>
            </a:r>
            <a:r>
              <a:rPr lang="en-US" sz="2800" dirty="0">
                <a:latin typeface="Chiller" panose="04020404031007020602" pitchFamily="82" charset="0"/>
              </a:rPr>
              <a:t>the form of a horse.</a:t>
            </a:r>
          </a:p>
          <a:p>
            <a:pPr marL="0" indent="0">
              <a:buNone/>
            </a:pPr>
            <a:r>
              <a:rPr lang="en-US" sz="2800" dirty="0">
                <a:latin typeface="Chiller" panose="04020404031007020602" pitchFamily="82" charset="0"/>
              </a:rPr>
              <a:t>The </a:t>
            </a:r>
            <a:r>
              <a:rPr lang="en-US" sz="2800" dirty="0">
                <a:solidFill>
                  <a:schemeClr val="tx1">
                    <a:lumMod val="85000"/>
                  </a:schemeClr>
                </a:solidFill>
                <a:latin typeface="Chiller" panose="04020404031007020602" pitchFamily="82" charset="0"/>
              </a:rPr>
              <a:t>kelpie galloped </a:t>
            </a:r>
            <a:r>
              <a:rPr lang="en-US" sz="2800" dirty="0" smtClean="0">
                <a:solidFill>
                  <a:srgbClr val="C00000"/>
                </a:solidFill>
                <a:latin typeface="Chiller" panose="04020404031007020602" pitchFamily="82" charset="0"/>
              </a:rPr>
              <a:t>4______</a:t>
            </a:r>
            <a:r>
              <a:rPr lang="en-US" sz="2800" dirty="0" smtClean="0">
                <a:latin typeface="Chiller" panose="04020404031007020602" pitchFamily="82" charset="0"/>
              </a:rPr>
              <a:t> </a:t>
            </a:r>
            <a:r>
              <a:rPr lang="en-US" sz="2800" dirty="0">
                <a:latin typeface="Chiller" panose="04020404031007020602" pitchFamily="82" charset="0"/>
              </a:rPr>
              <a:t>Ireland, looking like a lost pony, </a:t>
            </a:r>
            <a:r>
              <a:rPr lang="en-US" sz="2800" dirty="0">
                <a:solidFill>
                  <a:schemeClr val="tx1">
                    <a:lumMod val="85000"/>
                  </a:schemeClr>
                </a:solidFill>
                <a:latin typeface="Chiller" panose="04020404031007020602" pitchFamily="82" charset="0"/>
              </a:rPr>
              <a:t>attempting to trick </a:t>
            </a:r>
            <a:r>
              <a:rPr lang="en-US" sz="2800" dirty="0">
                <a:latin typeface="Chiller" panose="04020404031007020602" pitchFamily="82" charset="0"/>
              </a:rPr>
              <a:t>women and children </a:t>
            </a:r>
            <a:r>
              <a:rPr lang="en-US" sz="2800" dirty="0" smtClean="0">
                <a:solidFill>
                  <a:srgbClr val="C00000"/>
                </a:solidFill>
                <a:latin typeface="Chiller" panose="04020404031007020602" pitchFamily="82" charset="0"/>
              </a:rPr>
              <a:t>5_____</a:t>
            </a:r>
            <a:r>
              <a:rPr lang="en-US" sz="2800" dirty="0" smtClean="0">
                <a:latin typeface="Chiller" panose="04020404031007020602" pitchFamily="82" charset="0"/>
              </a:rPr>
              <a:t> </a:t>
            </a:r>
            <a:r>
              <a:rPr lang="en-US" sz="2800" dirty="0" smtClean="0">
                <a:solidFill>
                  <a:schemeClr val="tx1">
                    <a:lumMod val="85000"/>
                  </a:schemeClr>
                </a:solidFill>
                <a:latin typeface="Chiller" panose="04020404031007020602" pitchFamily="82" charset="0"/>
              </a:rPr>
              <a:t>riding</a:t>
            </a:r>
            <a:r>
              <a:rPr lang="en-US" sz="2800" dirty="0" smtClean="0">
                <a:solidFill>
                  <a:srgbClr val="FF0000"/>
                </a:solidFill>
                <a:latin typeface="Chiller" panose="04020404031007020602" pitchFamily="82" charset="0"/>
              </a:rPr>
              <a:t> 6__</a:t>
            </a:r>
            <a:r>
              <a:rPr lang="en-US" sz="2800" dirty="0" smtClean="0">
                <a:latin typeface="Chiller" panose="04020404031007020602" pitchFamily="82" charset="0"/>
              </a:rPr>
              <a:t> </a:t>
            </a:r>
            <a:r>
              <a:rPr lang="en-US" sz="2800" dirty="0">
                <a:latin typeface="Chiller" panose="04020404031007020602" pitchFamily="82" charset="0"/>
              </a:rPr>
              <a:t>it. But the strange thing about this pony is that its mane would always be </a:t>
            </a:r>
            <a:r>
              <a:rPr lang="en-US" sz="2800" dirty="0">
                <a:solidFill>
                  <a:schemeClr val="tx1">
                    <a:lumMod val="85000"/>
                  </a:schemeClr>
                </a:solidFill>
                <a:latin typeface="Chiller" panose="04020404031007020602" pitchFamily="82" charset="0"/>
              </a:rPr>
              <a:t>dripping</a:t>
            </a:r>
            <a:r>
              <a:rPr lang="en-US" sz="2800" dirty="0">
                <a:solidFill>
                  <a:srgbClr val="C00000"/>
                </a:solidFill>
                <a:latin typeface="Chiller" panose="04020404031007020602" pitchFamily="82" charset="0"/>
              </a:rPr>
              <a:t> 7</a:t>
            </a:r>
            <a:r>
              <a:rPr lang="en-US" sz="2800" dirty="0" smtClean="0">
                <a:solidFill>
                  <a:srgbClr val="C00000"/>
                </a:solidFill>
                <a:latin typeface="Chiller" panose="04020404031007020602" pitchFamily="82" charset="0"/>
              </a:rPr>
              <a:t>____ </a:t>
            </a:r>
            <a:r>
              <a:rPr lang="en-US" sz="2800" dirty="0" smtClean="0">
                <a:latin typeface="Chiller" panose="04020404031007020602" pitchFamily="82" charset="0"/>
              </a:rPr>
              <a:t>water. If </a:t>
            </a:r>
            <a:r>
              <a:rPr lang="en-US" sz="2800" dirty="0">
                <a:latin typeface="Chiller" panose="04020404031007020602" pitchFamily="82" charset="0"/>
              </a:rPr>
              <a:t>a woman </a:t>
            </a:r>
            <a:r>
              <a:rPr lang="en-US" sz="2800" dirty="0">
                <a:solidFill>
                  <a:schemeClr val="tx1">
                    <a:lumMod val="85000"/>
                  </a:schemeClr>
                </a:solidFill>
                <a:latin typeface="Chiller" panose="04020404031007020602" pitchFamily="82" charset="0"/>
              </a:rPr>
              <a:t>hopped </a:t>
            </a:r>
            <a:r>
              <a:rPr lang="en-US" sz="2800" dirty="0">
                <a:solidFill>
                  <a:srgbClr val="C00000"/>
                </a:solidFill>
                <a:latin typeface="Chiller" panose="04020404031007020602" pitchFamily="82" charset="0"/>
              </a:rPr>
              <a:t>8</a:t>
            </a:r>
            <a:r>
              <a:rPr lang="en-US" sz="2800" dirty="0" smtClean="0">
                <a:solidFill>
                  <a:srgbClr val="C00000"/>
                </a:solidFill>
                <a:latin typeface="Chiller" panose="04020404031007020602" pitchFamily="82" charset="0"/>
              </a:rPr>
              <a:t>____</a:t>
            </a:r>
            <a:r>
              <a:rPr lang="en-US" sz="2800" dirty="0" smtClean="0">
                <a:latin typeface="Chiller" panose="04020404031007020602" pitchFamily="82" charset="0"/>
              </a:rPr>
              <a:t>, </a:t>
            </a:r>
            <a:r>
              <a:rPr lang="en-US" sz="2800" dirty="0">
                <a:latin typeface="Chiller" panose="04020404031007020602" pitchFamily="82" charset="0"/>
              </a:rPr>
              <a:t>the monster would then </a:t>
            </a:r>
            <a:r>
              <a:rPr lang="en-US" sz="2800" dirty="0">
                <a:solidFill>
                  <a:schemeClr val="tx1">
                    <a:lumMod val="85000"/>
                  </a:schemeClr>
                </a:solidFill>
                <a:latin typeface="Chiller" panose="04020404031007020602" pitchFamily="82" charset="0"/>
              </a:rPr>
              <a:t>run</a:t>
            </a:r>
            <a:r>
              <a:rPr lang="en-US" sz="2800" dirty="0">
                <a:solidFill>
                  <a:srgbClr val="C00000"/>
                </a:solidFill>
                <a:latin typeface="Chiller" panose="04020404031007020602" pitchFamily="82" charset="0"/>
              </a:rPr>
              <a:t> </a:t>
            </a:r>
            <a:r>
              <a:rPr lang="en-US" sz="2800" dirty="0" smtClean="0">
                <a:solidFill>
                  <a:srgbClr val="C00000"/>
                </a:solidFill>
                <a:latin typeface="Chiller" panose="04020404031007020602" pitchFamily="82" charset="0"/>
              </a:rPr>
              <a:t>9____ </a:t>
            </a:r>
            <a:r>
              <a:rPr lang="en-US" sz="2800" dirty="0">
                <a:latin typeface="Chiller" panose="04020404031007020602" pitchFamily="82" charset="0"/>
              </a:rPr>
              <a:t>the water, drowning its victim, and then would take her to its </a:t>
            </a:r>
            <a:r>
              <a:rPr lang="en-US" sz="2800" dirty="0">
                <a:solidFill>
                  <a:schemeClr val="tx2"/>
                </a:solidFill>
                <a:latin typeface="Chiller" panose="04020404031007020602" pitchFamily="82" charset="0"/>
              </a:rPr>
              <a:t>lair</a:t>
            </a:r>
            <a:r>
              <a:rPr lang="en-US" sz="2800" dirty="0">
                <a:latin typeface="Chiller" panose="04020404031007020602" pitchFamily="82" charset="0"/>
              </a:rPr>
              <a:t> to eat </a:t>
            </a:r>
            <a:r>
              <a:rPr lang="en-US" sz="2800" dirty="0" smtClean="0">
                <a:latin typeface="Chiller" panose="04020404031007020602" pitchFamily="82" charset="0"/>
              </a:rPr>
              <a:t>her. The </a:t>
            </a:r>
            <a:r>
              <a:rPr lang="en-US" sz="2800" dirty="0">
                <a:latin typeface="Chiller" panose="04020404031007020602" pitchFamily="82" charset="0"/>
              </a:rPr>
              <a:t>Irish demon would </a:t>
            </a:r>
            <a:r>
              <a:rPr lang="en-US" sz="2800" dirty="0">
                <a:solidFill>
                  <a:schemeClr val="tx1">
                    <a:lumMod val="85000"/>
                  </a:schemeClr>
                </a:solidFill>
                <a:latin typeface="Chiller" panose="04020404031007020602" pitchFamily="82" charset="0"/>
              </a:rPr>
              <a:t>sometimes </a:t>
            </a:r>
            <a:r>
              <a:rPr lang="en-US" sz="2800" dirty="0" smtClean="0">
                <a:solidFill>
                  <a:schemeClr val="tx1">
                    <a:lumMod val="85000"/>
                  </a:schemeClr>
                </a:solidFill>
                <a:latin typeface="Chiller" panose="04020404031007020602" pitchFamily="82" charset="0"/>
              </a:rPr>
              <a:t>transform </a:t>
            </a:r>
            <a:r>
              <a:rPr lang="en-US" sz="2800" dirty="0" smtClean="0">
                <a:solidFill>
                  <a:srgbClr val="C00000"/>
                </a:solidFill>
                <a:latin typeface="Chiller" panose="04020404031007020602" pitchFamily="82" charset="0"/>
              </a:rPr>
              <a:t>10____ </a:t>
            </a:r>
            <a:r>
              <a:rPr lang="en-US" sz="2800" dirty="0" smtClean="0">
                <a:latin typeface="Chiller" panose="04020404031007020602" pitchFamily="82" charset="0"/>
              </a:rPr>
              <a:t>a </a:t>
            </a:r>
            <a:r>
              <a:rPr lang="en-US" sz="2800" dirty="0">
                <a:latin typeface="Chiller" panose="04020404031007020602" pitchFamily="82" charset="0"/>
              </a:rPr>
              <a:t>handsome man to lure women to its trap, but a </a:t>
            </a:r>
            <a:r>
              <a:rPr lang="en-US" sz="2800" dirty="0">
                <a:solidFill>
                  <a:schemeClr val="tx2"/>
                </a:solidFill>
                <a:latin typeface="Chiller" panose="04020404031007020602" pitchFamily="82" charset="0"/>
              </a:rPr>
              <a:t>telltale</a:t>
            </a:r>
            <a:r>
              <a:rPr lang="en-US" sz="2800" dirty="0">
                <a:latin typeface="Chiller" panose="04020404031007020602" pitchFamily="82" charset="0"/>
              </a:rPr>
              <a:t> sign that it was a kelpie </a:t>
            </a:r>
            <a:r>
              <a:rPr lang="en-US" sz="2800" dirty="0" smtClean="0">
                <a:latin typeface="Chiller" panose="04020404031007020602" pitchFamily="82" charset="0"/>
              </a:rPr>
              <a:t>if </a:t>
            </a:r>
            <a:r>
              <a:rPr lang="en-US" sz="2800" dirty="0">
                <a:latin typeface="Chiller" panose="04020404031007020602" pitchFamily="82" charset="0"/>
              </a:rPr>
              <a:t>that “man” had </a:t>
            </a:r>
            <a:r>
              <a:rPr lang="en-US" sz="2800" dirty="0">
                <a:solidFill>
                  <a:schemeClr val="tx2"/>
                </a:solidFill>
                <a:latin typeface="Chiller" panose="04020404031007020602" pitchFamily="82" charset="0"/>
              </a:rPr>
              <a:t>kelp</a:t>
            </a:r>
            <a:r>
              <a:rPr lang="en-US" sz="2800" dirty="0">
                <a:latin typeface="Chiller" panose="04020404031007020602" pitchFamily="82" charset="0"/>
              </a:rPr>
              <a:t> </a:t>
            </a:r>
            <a:r>
              <a:rPr lang="en-US" sz="2800" dirty="0" smtClean="0">
                <a:solidFill>
                  <a:srgbClr val="C00000"/>
                </a:solidFill>
                <a:latin typeface="Chiller" panose="04020404031007020602" pitchFamily="82" charset="0"/>
              </a:rPr>
              <a:t>11____ </a:t>
            </a:r>
            <a:r>
              <a:rPr lang="en-US" sz="2800" dirty="0">
                <a:latin typeface="Chiller" panose="04020404031007020602" pitchFamily="82" charset="0"/>
              </a:rPr>
              <a:t>its hair.</a:t>
            </a:r>
          </a:p>
          <a:p>
            <a:pPr marL="0" indent="0">
              <a:buNone/>
            </a:pPr>
            <a:r>
              <a:rPr lang="en-US" sz="2800" dirty="0">
                <a:latin typeface="Chiller" panose="04020404031007020602" pitchFamily="82" charset="0"/>
              </a:rPr>
              <a:t>Ladies, take note – meet a guy with seaweed </a:t>
            </a:r>
            <a:r>
              <a:rPr lang="en-US" sz="2800" dirty="0" smtClean="0">
                <a:solidFill>
                  <a:srgbClr val="C00000"/>
                </a:solidFill>
                <a:latin typeface="Chiller" panose="04020404031007020602" pitchFamily="82" charset="0"/>
              </a:rPr>
              <a:t>12____ </a:t>
            </a:r>
            <a:r>
              <a:rPr lang="en-US" sz="2800" dirty="0">
                <a:latin typeface="Chiller" panose="04020404031007020602" pitchFamily="82" charset="0"/>
              </a:rPr>
              <a:t>his head </a:t>
            </a:r>
            <a:r>
              <a:rPr lang="en-US" sz="2800" dirty="0" smtClean="0">
                <a:solidFill>
                  <a:srgbClr val="C00000"/>
                </a:solidFill>
                <a:latin typeface="Chiller" panose="04020404031007020602" pitchFamily="82" charset="0"/>
              </a:rPr>
              <a:t>13____</a:t>
            </a:r>
            <a:r>
              <a:rPr lang="en-US" sz="2800" dirty="0" smtClean="0">
                <a:latin typeface="Chiller" panose="04020404031007020602" pitchFamily="82" charset="0"/>
              </a:rPr>
              <a:t> a Halloween </a:t>
            </a:r>
            <a:r>
              <a:rPr lang="en-US" sz="2800" dirty="0">
                <a:latin typeface="Chiller" panose="04020404031007020602" pitchFamily="82" charset="0"/>
              </a:rPr>
              <a:t>night, don’t </a:t>
            </a:r>
            <a:r>
              <a:rPr lang="en-US" sz="2800" dirty="0" smtClean="0">
                <a:solidFill>
                  <a:schemeClr val="tx1">
                    <a:lumMod val="85000"/>
                  </a:schemeClr>
                </a:solidFill>
                <a:latin typeface="Chiller" panose="04020404031007020602" pitchFamily="82" charset="0"/>
              </a:rPr>
              <a:t>go</a:t>
            </a:r>
            <a:r>
              <a:rPr lang="en-US" sz="2800" dirty="0" smtClean="0">
                <a:latin typeface="Chiller" panose="04020404031007020602" pitchFamily="82" charset="0"/>
              </a:rPr>
              <a:t> </a:t>
            </a:r>
            <a:r>
              <a:rPr lang="en-US" sz="2800" dirty="0">
                <a:latin typeface="Chiller" panose="04020404031007020602" pitchFamily="82" charset="0"/>
              </a:rPr>
              <a:t>home </a:t>
            </a:r>
            <a:r>
              <a:rPr lang="en-US" sz="2800" dirty="0" smtClean="0">
                <a:solidFill>
                  <a:srgbClr val="C00000"/>
                </a:solidFill>
                <a:latin typeface="Chiller" panose="04020404031007020602" pitchFamily="82" charset="0"/>
              </a:rPr>
              <a:t>14_______</a:t>
            </a:r>
            <a:r>
              <a:rPr lang="en-US" sz="2800" dirty="0" smtClean="0">
                <a:latin typeface="Chiller" panose="04020404031007020602" pitchFamily="82" charset="0"/>
              </a:rPr>
              <a:t> </a:t>
            </a:r>
            <a:r>
              <a:rPr lang="en-US" sz="2800" dirty="0">
                <a:latin typeface="Chiller" panose="04020404031007020602" pitchFamily="82" charset="0"/>
              </a:rPr>
              <a:t>him</a:t>
            </a:r>
            <a:r>
              <a:rPr lang="en-US" sz="2800" dirty="0" smtClean="0">
                <a:latin typeface="Chiller" panose="04020404031007020602" pitchFamily="82" charset="0"/>
              </a:rPr>
              <a:t>!</a:t>
            </a:r>
            <a:endParaRPr lang="en-US" sz="2800" dirty="0">
              <a:latin typeface="Chiller" panose="04020404031007020602" pitchFamily="82" charset="0"/>
            </a:endParaRPr>
          </a:p>
        </p:txBody>
      </p:sp>
      <p:sp>
        <p:nvSpPr>
          <p:cNvPr id="5" name="TextBox 4"/>
          <p:cNvSpPr txBox="1"/>
          <p:nvPr/>
        </p:nvSpPr>
        <p:spPr>
          <a:xfrm>
            <a:off x="4010892" y="1922319"/>
            <a:ext cx="1122219" cy="523220"/>
          </a:xfrm>
          <a:prstGeom prst="rect">
            <a:avLst/>
          </a:prstGeom>
          <a:noFill/>
        </p:spPr>
        <p:txBody>
          <a:bodyPr wrap="square" rtlCol="0">
            <a:spAutoFit/>
          </a:bodyPr>
          <a:lstStyle/>
          <a:p>
            <a:r>
              <a:rPr lang="en-US" sz="2800" dirty="0">
                <a:solidFill>
                  <a:srgbClr val="C00000"/>
                </a:solidFill>
                <a:latin typeface="Chiller" panose="04020404031007020602" pitchFamily="82" charset="0"/>
              </a:rPr>
              <a:t>out</a:t>
            </a:r>
            <a:endParaRPr lang="ru-RU" sz="2800" dirty="0"/>
          </a:p>
        </p:txBody>
      </p:sp>
      <p:sp>
        <p:nvSpPr>
          <p:cNvPr id="6" name="TextBox 5"/>
          <p:cNvSpPr txBox="1"/>
          <p:nvPr/>
        </p:nvSpPr>
        <p:spPr>
          <a:xfrm>
            <a:off x="5882251" y="5663044"/>
            <a:ext cx="436419" cy="523220"/>
          </a:xfrm>
          <a:prstGeom prst="rect">
            <a:avLst/>
          </a:prstGeom>
          <a:noFill/>
        </p:spPr>
        <p:txBody>
          <a:bodyPr wrap="square" rtlCol="0">
            <a:spAutoFit/>
          </a:bodyPr>
          <a:lstStyle/>
          <a:p>
            <a:r>
              <a:rPr lang="en-US" sz="2800" dirty="0" smtClean="0">
                <a:solidFill>
                  <a:srgbClr val="C00000"/>
                </a:solidFill>
                <a:latin typeface="Chiller" panose="04020404031007020602" pitchFamily="82" charset="0"/>
              </a:rPr>
              <a:t>on</a:t>
            </a:r>
            <a:endParaRPr lang="ru-RU" sz="2800" dirty="0">
              <a:solidFill>
                <a:srgbClr val="C00000"/>
              </a:solidFill>
            </a:endParaRPr>
          </a:p>
        </p:txBody>
      </p:sp>
      <p:sp>
        <p:nvSpPr>
          <p:cNvPr id="7" name="TextBox 6"/>
          <p:cNvSpPr txBox="1"/>
          <p:nvPr/>
        </p:nvSpPr>
        <p:spPr>
          <a:xfrm>
            <a:off x="7875290" y="5663044"/>
            <a:ext cx="571499" cy="523220"/>
          </a:xfrm>
          <a:prstGeom prst="rect">
            <a:avLst/>
          </a:prstGeom>
          <a:noFill/>
        </p:spPr>
        <p:txBody>
          <a:bodyPr wrap="square" rtlCol="0">
            <a:spAutoFit/>
          </a:bodyPr>
          <a:lstStyle/>
          <a:p>
            <a:r>
              <a:rPr lang="en-US" sz="2800" dirty="0" smtClean="0">
                <a:solidFill>
                  <a:srgbClr val="C00000"/>
                </a:solidFill>
                <a:latin typeface="Chiller" panose="04020404031007020602" pitchFamily="82" charset="0"/>
              </a:rPr>
              <a:t>on</a:t>
            </a:r>
            <a:endParaRPr lang="ru-RU" sz="2800" dirty="0">
              <a:solidFill>
                <a:srgbClr val="C00000"/>
              </a:solidFill>
            </a:endParaRPr>
          </a:p>
        </p:txBody>
      </p:sp>
      <p:sp>
        <p:nvSpPr>
          <p:cNvPr id="8" name="TextBox 7"/>
          <p:cNvSpPr txBox="1"/>
          <p:nvPr/>
        </p:nvSpPr>
        <p:spPr>
          <a:xfrm>
            <a:off x="4572001" y="3753830"/>
            <a:ext cx="436419" cy="523220"/>
          </a:xfrm>
          <a:prstGeom prst="rect">
            <a:avLst/>
          </a:prstGeom>
          <a:noFill/>
        </p:spPr>
        <p:txBody>
          <a:bodyPr wrap="square" rtlCol="0">
            <a:spAutoFit/>
          </a:bodyPr>
          <a:lstStyle/>
          <a:p>
            <a:r>
              <a:rPr lang="en-US" sz="2800" dirty="0" smtClean="0">
                <a:solidFill>
                  <a:srgbClr val="C00000"/>
                </a:solidFill>
                <a:latin typeface="Chiller" panose="04020404031007020602" pitchFamily="82" charset="0"/>
              </a:rPr>
              <a:t>on</a:t>
            </a:r>
            <a:endParaRPr lang="ru-RU" sz="2800" dirty="0">
              <a:solidFill>
                <a:srgbClr val="C00000"/>
              </a:solidFill>
            </a:endParaRPr>
          </a:p>
        </p:txBody>
      </p:sp>
      <p:sp>
        <p:nvSpPr>
          <p:cNvPr id="9" name="TextBox 8"/>
          <p:cNvSpPr txBox="1"/>
          <p:nvPr/>
        </p:nvSpPr>
        <p:spPr>
          <a:xfrm>
            <a:off x="2575923" y="3330476"/>
            <a:ext cx="436419" cy="523220"/>
          </a:xfrm>
          <a:prstGeom prst="rect">
            <a:avLst/>
          </a:prstGeom>
          <a:noFill/>
        </p:spPr>
        <p:txBody>
          <a:bodyPr wrap="square" rtlCol="0">
            <a:spAutoFit/>
          </a:bodyPr>
          <a:lstStyle/>
          <a:p>
            <a:r>
              <a:rPr lang="en-US" sz="2800" dirty="0" smtClean="0">
                <a:solidFill>
                  <a:srgbClr val="C00000"/>
                </a:solidFill>
                <a:latin typeface="Chiller" panose="04020404031007020602" pitchFamily="82" charset="0"/>
              </a:rPr>
              <a:t>on</a:t>
            </a:r>
            <a:endParaRPr lang="ru-RU" sz="2800" dirty="0">
              <a:solidFill>
                <a:srgbClr val="C00000"/>
              </a:solidFill>
            </a:endParaRPr>
          </a:p>
        </p:txBody>
      </p:sp>
      <p:sp>
        <p:nvSpPr>
          <p:cNvPr id="10" name="TextBox 9"/>
          <p:cNvSpPr txBox="1"/>
          <p:nvPr/>
        </p:nvSpPr>
        <p:spPr>
          <a:xfrm>
            <a:off x="9186750" y="1922319"/>
            <a:ext cx="436419" cy="523220"/>
          </a:xfrm>
          <a:prstGeom prst="rect">
            <a:avLst/>
          </a:prstGeom>
          <a:noFill/>
        </p:spPr>
        <p:txBody>
          <a:bodyPr wrap="square" rtlCol="0">
            <a:spAutoFit/>
          </a:bodyPr>
          <a:lstStyle/>
          <a:p>
            <a:r>
              <a:rPr lang="en-US" sz="2800" dirty="0" smtClean="0">
                <a:solidFill>
                  <a:srgbClr val="C00000"/>
                </a:solidFill>
                <a:latin typeface="Chiller" panose="04020404031007020602" pitchFamily="82" charset="0"/>
              </a:rPr>
              <a:t>on</a:t>
            </a:r>
            <a:endParaRPr lang="ru-RU" sz="2800" dirty="0">
              <a:solidFill>
                <a:srgbClr val="C00000"/>
              </a:solidFill>
            </a:endParaRPr>
          </a:p>
        </p:txBody>
      </p:sp>
      <p:sp>
        <p:nvSpPr>
          <p:cNvPr id="12" name="TextBox 11"/>
          <p:cNvSpPr txBox="1"/>
          <p:nvPr/>
        </p:nvSpPr>
        <p:spPr>
          <a:xfrm>
            <a:off x="2892845" y="2918302"/>
            <a:ext cx="2026228" cy="523220"/>
          </a:xfrm>
          <a:prstGeom prst="rect">
            <a:avLst/>
          </a:prstGeom>
          <a:noFill/>
        </p:spPr>
        <p:txBody>
          <a:bodyPr wrap="square" rtlCol="0">
            <a:spAutoFit/>
          </a:bodyPr>
          <a:lstStyle/>
          <a:p>
            <a:r>
              <a:rPr lang="en-US" sz="2800" dirty="0" smtClean="0">
                <a:solidFill>
                  <a:srgbClr val="C00000"/>
                </a:solidFill>
                <a:latin typeface="Chiller" panose="04020404031007020602" pitchFamily="82" charset="0"/>
              </a:rPr>
              <a:t>around</a:t>
            </a:r>
            <a:endParaRPr lang="ru-RU" sz="2800" dirty="0">
              <a:solidFill>
                <a:srgbClr val="C00000"/>
              </a:solidFill>
            </a:endParaRPr>
          </a:p>
        </p:txBody>
      </p:sp>
      <p:sp>
        <p:nvSpPr>
          <p:cNvPr id="13" name="TextBox 12"/>
          <p:cNvSpPr txBox="1"/>
          <p:nvPr/>
        </p:nvSpPr>
        <p:spPr>
          <a:xfrm>
            <a:off x="887817" y="3392528"/>
            <a:ext cx="1548245" cy="523220"/>
          </a:xfrm>
          <a:prstGeom prst="rect">
            <a:avLst/>
          </a:prstGeom>
          <a:noFill/>
        </p:spPr>
        <p:txBody>
          <a:bodyPr wrap="square" rtlCol="0">
            <a:spAutoFit/>
          </a:bodyPr>
          <a:lstStyle/>
          <a:p>
            <a:r>
              <a:rPr lang="en-US" sz="2800" dirty="0" smtClean="0">
                <a:solidFill>
                  <a:srgbClr val="C00000"/>
                </a:solidFill>
                <a:latin typeface="Chiller" panose="04020404031007020602" pitchFamily="82" charset="0"/>
              </a:rPr>
              <a:t>into</a:t>
            </a:r>
            <a:endParaRPr lang="ru-RU" sz="2800" dirty="0">
              <a:solidFill>
                <a:srgbClr val="C00000"/>
              </a:solidFill>
            </a:endParaRPr>
          </a:p>
        </p:txBody>
      </p:sp>
      <p:sp>
        <p:nvSpPr>
          <p:cNvPr id="14" name="TextBox 13"/>
          <p:cNvSpPr txBox="1"/>
          <p:nvPr/>
        </p:nvSpPr>
        <p:spPr>
          <a:xfrm>
            <a:off x="3302750" y="2350761"/>
            <a:ext cx="708142" cy="523220"/>
          </a:xfrm>
          <a:prstGeom prst="rect">
            <a:avLst/>
          </a:prstGeom>
          <a:noFill/>
        </p:spPr>
        <p:txBody>
          <a:bodyPr wrap="square" rtlCol="0">
            <a:spAutoFit/>
          </a:bodyPr>
          <a:lstStyle/>
          <a:p>
            <a:r>
              <a:rPr lang="en-US" sz="2800" dirty="0" smtClean="0">
                <a:solidFill>
                  <a:srgbClr val="C00000"/>
                </a:solidFill>
                <a:latin typeface="Chiller" panose="04020404031007020602" pitchFamily="82" charset="0"/>
              </a:rPr>
              <a:t>in</a:t>
            </a:r>
            <a:endParaRPr lang="ru-RU" sz="2800" dirty="0">
              <a:solidFill>
                <a:srgbClr val="C00000"/>
              </a:solidFill>
            </a:endParaRPr>
          </a:p>
        </p:txBody>
      </p:sp>
      <p:sp>
        <p:nvSpPr>
          <p:cNvPr id="15" name="TextBox 14"/>
          <p:cNvSpPr txBox="1"/>
          <p:nvPr/>
        </p:nvSpPr>
        <p:spPr>
          <a:xfrm>
            <a:off x="747956" y="3753830"/>
            <a:ext cx="758726" cy="523220"/>
          </a:xfrm>
          <a:prstGeom prst="rect">
            <a:avLst/>
          </a:prstGeom>
          <a:noFill/>
        </p:spPr>
        <p:txBody>
          <a:bodyPr wrap="square" rtlCol="0">
            <a:spAutoFit/>
          </a:bodyPr>
          <a:lstStyle/>
          <a:p>
            <a:r>
              <a:rPr lang="en-US" sz="2800" dirty="0" smtClean="0">
                <a:solidFill>
                  <a:srgbClr val="C00000"/>
                </a:solidFill>
                <a:latin typeface="Chiller" panose="04020404031007020602" pitchFamily="82" charset="0"/>
              </a:rPr>
              <a:t>with</a:t>
            </a:r>
            <a:endParaRPr lang="ru-RU" sz="2800" dirty="0">
              <a:solidFill>
                <a:srgbClr val="C00000"/>
              </a:solidFill>
            </a:endParaRPr>
          </a:p>
        </p:txBody>
      </p:sp>
      <p:sp>
        <p:nvSpPr>
          <p:cNvPr id="16" name="TextBox 15"/>
          <p:cNvSpPr txBox="1"/>
          <p:nvPr/>
        </p:nvSpPr>
        <p:spPr>
          <a:xfrm>
            <a:off x="8667205" y="3753830"/>
            <a:ext cx="737754" cy="523220"/>
          </a:xfrm>
          <a:prstGeom prst="rect">
            <a:avLst/>
          </a:prstGeom>
          <a:noFill/>
        </p:spPr>
        <p:txBody>
          <a:bodyPr wrap="square" rtlCol="0">
            <a:spAutoFit/>
          </a:bodyPr>
          <a:lstStyle/>
          <a:p>
            <a:r>
              <a:rPr lang="en-US" sz="2800" dirty="0" smtClean="0">
                <a:solidFill>
                  <a:srgbClr val="C00000"/>
                </a:solidFill>
                <a:latin typeface="Chiller" panose="04020404031007020602" pitchFamily="82" charset="0"/>
              </a:rPr>
              <a:t>into</a:t>
            </a:r>
            <a:endParaRPr lang="ru-RU" sz="2800" dirty="0">
              <a:solidFill>
                <a:srgbClr val="C00000"/>
              </a:solidFill>
            </a:endParaRPr>
          </a:p>
        </p:txBody>
      </p:sp>
      <p:sp>
        <p:nvSpPr>
          <p:cNvPr id="17" name="TextBox 16"/>
          <p:cNvSpPr txBox="1"/>
          <p:nvPr/>
        </p:nvSpPr>
        <p:spPr>
          <a:xfrm>
            <a:off x="840643" y="4638352"/>
            <a:ext cx="666039" cy="523220"/>
          </a:xfrm>
          <a:prstGeom prst="rect">
            <a:avLst/>
          </a:prstGeom>
          <a:noFill/>
        </p:spPr>
        <p:txBody>
          <a:bodyPr wrap="square" rtlCol="0">
            <a:spAutoFit/>
          </a:bodyPr>
          <a:lstStyle/>
          <a:p>
            <a:r>
              <a:rPr lang="en-US" sz="2800" dirty="0" smtClean="0">
                <a:solidFill>
                  <a:srgbClr val="C00000"/>
                </a:solidFill>
                <a:latin typeface="Chiller" panose="04020404031007020602" pitchFamily="82" charset="0"/>
              </a:rPr>
              <a:t>into</a:t>
            </a:r>
            <a:endParaRPr lang="ru-RU" sz="2800" dirty="0">
              <a:solidFill>
                <a:srgbClr val="C00000"/>
              </a:solidFill>
            </a:endParaRPr>
          </a:p>
        </p:txBody>
      </p:sp>
      <p:sp>
        <p:nvSpPr>
          <p:cNvPr id="18" name="TextBox 17"/>
          <p:cNvSpPr txBox="1"/>
          <p:nvPr/>
        </p:nvSpPr>
        <p:spPr>
          <a:xfrm>
            <a:off x="1858471" y="5069094"/>
            <a:ext cx="610649" cy="523220"/>
          </a:xfrm>
          <a:prstGeom prst="rect">
            <a:avLst/>
          </a:prstGeom>
          <a:noFill/>
        </p:spPr>
        <p:txBody>
          <a:bodyPr wrap="square" rtlCol="0">
            <a:spAutoFit/>
          </a:bodyPr>
          <a:lstStyle/>
          <a:p>
            <a:r>
              <a:rPr lang="en-US" sz="2800" dirty="0" smtClean="0">
                <a:solidFill>
                  <a:srgbClr val="C00000"/>
                </a:solidFill>
                <a:latin typeface="Chiller" panose="04020404031007020602" pitchFamily="82" charset="0"/>
              </a:rPr>
              <a:t>in</a:t>
            </a:r>
            <a:endParaRPr lang="ru-RU" sz="2800" dirty="0">
              <a:solidFill>
                <a:srgbClr val="C00000"/>
              </a:solidFill>
            </a:endParaRPr>
          </a:p>
        </p:txBody>
      </p:sp>
      <p:sp>
        <p:nvSpPr>
          <p:cNvPr id="19" name="TextBox 18"/>
          <p:cNvSpPr txBox="1"/>
          <p:nvPr/>
        </p:nvSpPr>
        <p:spPr>
          <a:xfrm>
            <a:off x="1671644" y="6059568"/>
            <a:ext cx="1022903" cy="523220"/>
          </a:xfrm>
          <a:prstGeom prst="rect">
            <a:avLst/>
          </a:prstGeom>
          <a:noFill/>
        </p:spPr>
        <p:txBody>
          <a:bodyPr wrap="square" rtlCol="0">
            <a:spAutoFit/>
          </a:bodyPr>
          <a:lstStyle/>
          <a:p>
            <a:r>
              <a:rPr lang="en-US" sz="2800" dirty="0" smtClean="0">
                <a:solidFill>
                  <a:srgbClr val="C00000"/>
                </a:solidFill>
                <a:latin typeface="Chiller" panose="04020404031007020602" pitchFamily="82" charset="0"/>
              </a:rPr>
              <a:t>with</a:t>
            </a:r>
            <a:endParaRPr lang="ru-RU" sz="2800" dirty="0">
              <a:solidFill>
                <a:srgbClr val="C00000"/>
              </a:solidFill>
            </a:endParaRPr>
          </a:p>
        </p:txBody>
      </p:sp>
    </p:spTree>
    <p:extLst>
      <p:ext uri="{BB962C8B-B14F-4D97-AF65-F5344CB8AC3E}">
        <p14:creationId xmlns:p14="http://schemas.microsoft.com/office/powerpoint/2010/main" val="2847150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5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fade">
                                      <p:cBhvr>
                                        <p:cTn id="42" dur="500"/>
                                        <p:tgtEl>
                                          <p:spTgt spid="8"/>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fade">
                                      <p:cBhvr>
                                        <p:cTn id="47" dur="500"/>
                                        <p:tgtEl>
                                          <p:spTgt spid="16"/>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fade">
                                      <p:cBhvr>
                                        <p:cTn id="52" dur="500"/>
                                        <p:tgtEl>
                                          <p:spTgt spid="17"/>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500"/>
                                        <p:tgtEl>
                                          <p:spTgt spid="18"/>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6"/>
                                        </p:tgtEl>
                                        <p:attrNameLst>
                                          <p:attrName>style.visibility</p:attrName>
                                        </p:attrNameLst>
                                      </p:cBhvr>
                                      <p:to>
                                        <p:strVal val="visible"/>
                                      </p:to>
                                    </p:set>
                                    <p:animEffect transition="in" filter="fade">
                                      <p:cBhvr>
                                        <p:cTn id="62" dur="500"/>
                                        <p:tgtEl>
                                          <p:spTgt spid="6"/>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7"/>
                                        </p:tgtEl>
                                        <p:attrNameLst>
                                          <p:attrName>style.visibility</p:attrName>
                                        </p:attrNameLst>
                                      </p:cBhvr>
                                      <p:to>
                                        <p:strVal val="visible"/>
                                      </p:to>
                                    </p:set>
                                    <p:animEffect transition="in" filter="fade">
                                      <p:cBhvr>
                                        <p:cTn id="67" dur="500"/>
                                        <p:tgtEl>
                                          <p:spTgt spid="7"/>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2" grpId="0"/>
      <p:bldP spid="13" grpId="0"/>
      <p:bldP spid="14" grpId="0"/>
      <p:bldP spid="15" grpId="0"/>
      <p:bldP spid="16" grpId="0"/>
      <p:bldP spid="17" grpId="0"/>
      <p:bldP spid="18" grpId="0"/>
      <p:bldP spid="1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32631" y="648605"/>
            <a:ext cx="3859369" cy="5133992"/>
          </a:xfrm>
          <a:prstGeom prst="rect">
            <a:avLst/>
          </a:prstGeom>
        </p:spPr>
      </p:pic>
      <p:sp>
        <p:nvSpPr>
          <p:cNvPr id="2" name="Заголовок 1"/>
          <p:cNvSpPr>
            <a:spLocks noGrp="1"/>
          </p:cNvSpPr>
          <p:nvPr>
            <p:ph type="title"/>
          </p:nvPr>
        </p:nvSpPr>
        <p:spPr/>
        <p:txBody>
          <a:bodyPr/>
          <a:lstStyle/>
          <a:p>
            <a:endParaRPr lang="ru-RU" dirty="0"/>
          </a:p>
        </p:txBody>
      </p:sp>
      <p:pic>
        <p:nvPicPr>
          <p:cNvPr id="6" name="Объект 5">
            <a:hlinkClick r:id="rId3" action="ppaction://hlinksldjump"/>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3863662" y="648604"/>
            <a:ext cx="4580585" cy="5133993"/>
          </a:xfrm>
        </p:spPr>
      </p:pic>
      <p:pic>
        <p:nvPicPr>
          <p:cNvPr id="8" name="Рисунок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3487" y="648604"/>
            <a:ext cx="3734874" cy="5224161"/>
          </a:xfrm>
          <a:prstGeom prst="rect">
            <a:avLst/>
          </a:prstGeom>
        </p:spPr>
      </p:pic>
    </p:spTree>
    <p:extLst>
      <p:ext uri="{BB962C8B-B14F-4D97-AF65-F5344CB8AC3E}">
        <p14:creationId xmlns:p14="http://schemas.microsoft.com/office/powerpoint/2010/main" val="399088431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7" name="Объект 6">
            <a:hlinkClick r:id="rId2" action="ppaction://hlinksldjump"/>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016853" y="1612295"/>
            <a:ext cx="4175147" cy="4059237"/>
          </a:xfrm>
        </p:spPr>
      </p:pic>
      <p:pic>
        <p:nvPicPr>
          <p:cNvPr id="8" name="Рисунок 7">
            <a:hlinkClick r:id="rId4" action="ppaction://hlinksldjump"/>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17838" y="1612295"/>
            <a:ext cx="3872866" cy="4049318"/>
          </a:xfrm>
          <a:prstGeom prst="rect">
            <a:avLst/>
          </a:prstGeom>
        </p:spPr>
      </p:pic>
      <p:pic>
        <p:nvPicPr>
          <p:cNvPr id="9" name="Рисунок 8">
            <a:hlinkClick r:id="rId6" action="ppaction://hlinksldjump"/>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1612295"/>
            <a:ext cx="4524931" cy="4049318"/>
          </a:xfrm>
          <a:prstGeom prst="rect">
            <a:avLst/>
          </a:prstGeom>
        </p:spPr>
      </p:pic>
    </p:spTree>
    <p:extLst>
      <p:ext uri="{BB962C8B-B14F-4D97-AF65-F5344CB8AC3E}">
        <p14:creationId xmlns:p14="http://schemas.microsoft.com/office/powerpoint/2010/main" val="227554769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a:hlinkClick r:id="rId2" action="ppaction://hlinksldjump"/>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25775" y="1286669"/>
            <a:ext cx="3846582" cy="4351338"/>
          </a:xfrm>
        </p:spPr>
      </p:pic>
      <p:pic>
        <p:nvPicPr>
          <p:cNvPr id="5" name="Рисунок 4">
            <a:hlinkClick r:id="rId4" action="ppaction://hlinksldjump"/>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40124" y="1286669"/>
            <a:ext cx="7376620" cy="4314825"/>
          </a:xfrm>
          <a:prstGeom prst="rect">
            <a:avLst/>
          </a:prstGeom>
        </p:spPr>
      </p:pic>
    </p:spTree>
    <p:extLst>
      <p:ext uri="{BB962C8B-B14F-4D97-AF65-F5344CB8AC3E}">
        <p14:creationId xmlns:p14="http://schemas.microsoft.com/office/powerpoint/2010/main" val="87055707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99245" y="882202"/>
            <a:ext cx="11552350" cy="6632620"/>
          </a:xfrm>
        </p:spPr>
        <p:txBody>
          <a:bodyPr>
            <a:normAutofit fontScale="90000"/>
          </a:bodyPr>
          <a:lstStyle/>
          <a:p>
            <a:pPr algn="l">
              <a:lnSpc>
                <a:spcPct val="115000"/>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ru-RU" sz="2000" dirty="0">
                <a:effectLst/>
                <a:latin typeface="Calibri"/>
                <a:ea typeface="Calibri"/>
                <a:cs typeface="Times New Roman"/>
              </a:rPr>
              <a:t/>
            </a:r>
            <a:br>
              <a:rPr lang="ru-RU" sz="2000" dirty="0">
                <a:effectLst/>
                <a:latin typeface="Calibri"/>
                <a:ea typeface="Calibri"/>
                <a:cs typeface="Times New Roman"/>
              </a:rPr>
            </a:br>
            <a:r>
              <a:rPr lang="en-US" sz="2000" dirty="0">
                <a:solidFill>
                  <a:srgbClr val="FF0000"/>
                </a:solidFill>
                <a:effectLst/>
                <a:latin typeface="Calibri"/>
                <a:ea typeface="Calibri"/>
                <a:cs typeface="Times New Roman"/>
              </a:rPr>
              <a:t> </a:t>
            </a:r>
            <a:r>
              <a:rPr lang="en-US" sz="2000" dirty="0" smtClean="0">
                <a:solidFill>
                  <a:srgbClr val="FF0000"/>
                </a:solidFill>
                <a:effectLst/>
                <a:latin typeface="Calibri"/>
                <a:ea typeface="Calibri"/>
                <a:cs typeface="Times New Roman"/>
              </a:rPr>
              <a:t/>
            </a:r>
            <a:br>
              <a:rPr lang="en-US" sz="2000" dirty="0" smtClean="0">
                <a:solidFill>
                  <a:srgbClr val="FF0000"/>
                </a:solidFill>
                <a:effectLst/>
                <a:latin typeface="Calibri"/>
                <a:ea typeface="Calibri"/>
                <a:cs typeface="Times New Roman"/>
              </a:rPr>
            </a:br>
            <a:r>
              <a:rPr lang="en-US" sz="2000" dirty="0" smtClean="0">
                <a:solidFill>
                  <a:srgbClr val="FF0000"/>
                </a:solidFill>
                <a:effectLst/>
                <a:latin typeface="Calibri"/>
                <a:ea typeface="Calibri"/>
                <a:cs typeface="Times New Roman"/>
              </a:rPr>
              <a:t/>
            </a:r>
            <a:br>
              <a:rPr lang="en-US" sz="2000" dirty="0" smtClean="0">
                <a:solidFill>
                  <a:srgbClr val="FF0000"/>
                </a:solidFill>
                <a:effectLst/>
                <a:latin typeface="Calibri"/>
                <a:ea typeface="Calibri"/>
                <a:cs typeface="Times New Roman"/>
              </a:rPr>
            </a:br>
            <a:r>
              <a:rPr lang="en-US" sz="2000" dirty="0">
                <a:solidFill>
                  <a:srgbClr val="FF0000"/>
                </a:solidFill>
                <a:effectLst/>
                <a:latin typeface="Calibri"/>
                <a:ea typeface="Calibri"/>
                <a:cs typeface="Times New Roman"/>
              </a:rPr>
              <a:t/>
            </a:r>
            <a:br>
              <a:rPr lang="en-US" sz="2000" dirty="0">
                <a:solidFill>
                  <a:srgbClr val="FF0000"/>
                </a:solidFill>
                <a:effectLst/>
                <a:latin typeface="Calibri"/>
                <a:ea typeface="Calibri"/>
                <a:cs typeface="Times New Roman"/>
              </a:rPr>
            </a:br>
            <a:r>
              <a:rPr lang="en-US" sz="2000" dirty="0" smtClean="0">
                <a:solidFill>
                  <a:srgbClr val="FF0000"/>
                </a:solidFill>
                <a:effectLst/>
                <a:latin typeface="Calibri"/>
                <a:ea typeface="Calibri"/>
                <a:cs typeface="Times New Roman"/>
              </a:rPr>
              <a:t/>
            </a:r>
            <a:br>
              <a:rPr lang="en-US" sz="2000" dirty="0" smtClean="0">
                <a:solidFill>
                  <a:srgbClr val="FF0000"/>
                </a:solidFill>
                <a:effectLst/>
                <a:latin typeface="Calibri"/>
                <a:ea typeface="Calibri"/>
                <a:cs typeface="Times New Roman"/>
              </a:rPr>
            </a:br>
            <a:r>
              <a:rPr lang="en-US" sz="2000" dirty="0" smtClean="0">
                <a:solidFill>
                  <a:srgbClr val="FF0000"/>
                </a:solidFill>
                <a:effectLst/>
                <a:latin typeface="Calibri"/>
                <a:ea typeface="Calibri"/>
                <a:cs typeface="Times New Roman"/>
              </a:rPr>
              <a:t/>
            </a:r>
            <a:br>
              <a:rPr lang="en-US" sz="2000" dirty="0" smtClean="0">
                <a:solidFill>
                  <a:srgbClr val="FF0000"/>
                </a:solidFill>
                <a:effectLst/>
                <a:latin typeface="Calibri"/>
                <a:ea typeface="Calibri"/>
                <a:cs typeface="Times New Roman"/>
              </a:rPr>
            </a:br>
            <a:r>
              <a:rPr lang="en-US" sz="2000" dirty="0">
                <a:solidFill>
                  <a:srgbClr val="FF0000"/>
                </a:solidFill>
                <a:effectLst/>
                <a:latin typeface="Calibri"/>
                <a:ea typeface="Calibri"/>
                <a:cs typeface="Times New Roman"/>
              </a:rPr>
              <a:t/>
            </a:r>
            <a:br>
              <a:rPr lang="en-US" sz="2000" dirty="0">
                <a:solidFill>
                  <a:srgbClr val="FF0000"/>
                </a:solidFill>
                <a:effectLst/>
                <a:latin typeface="Calibri"/>
                <a:ea typeface="Calibri"/>
                <a:cs typeface="Times New Roman"/>
              </a:rPr>
            </a:br>
            <a:r>
              <a:rPr lang="en-US" sz="2000" dirty="0">
                <a:solidFill>
                  <a:srgbClr val="FF0000"/>
                </a:solidFill>
                <a:effectLst/>
                <a:latin typeface="Calibri"/>
                <a:ea typeface="Calibri"/>
                <a:cs typeface="Times New Roman"/>
              </a:rPr>
              <a:t/>
            </a:r>
            <a:br>
              <a:rPr lang="en-US" sz="2000" dirty="0">
                <a:solidFill>
                  <a:srgbClr val="FF0000"/>
                </a:solidFill>
                <a:effectLst/>
                <a:latin typeface="Calibri"/>
                <a:ea typeface="Calibri"/>
                <a:cs typeface="Times New Roman"/>
              </a:rPr>
            </a:br>
            <a:r>
              <a:rPr lang="ru-RU" sz="2000" dirty="0">
                <a:effectLst/>
                <a:latin typeface="Calibri"/>
                <a:ea typeface="Calibri"/>
                <a:cs typeface="Times New Roman"/>
              </a:rPr>
              <a:t/>
            </a:r>
            <a:br>
              <a:rPr lang="ru-RU" sz="2000" dirty="0">
                <a:effectLst/>
                <a:latin typeface="Calibri"/>
                <a:ea typeface="Calibri"/>
                <a:cs typeface="Times New Roman"/>
              </a:rPr>
            </a:br>
            <a:r>
              <a:rPr lang="en-US" sz="2700" dirty="0" err="1">
                <a:effectLst/>
                <a:latin typeface="Calibri"/>
                <a:ea typeface="Times New Roman"/>
                <a:cs typeface="Times New Roman"/>
              </a:rPr>
              <a:t>Domovoy</a:t>
            </a:r>
            <a:r>
              <a:rPr lang="en-US" sz="2700" dirty="0">
                <a:effectLst/>
                <a:latin typeface="Calibri"/>
                <a:ea typeface="Times New Roman"/>
                <a:cs typeface="Times New Roman"/>
              </a:rPr>
              <a:t> is a kind Russian spirit that protects the house. He is a short, about 30 centimeters, old man with a beard. The younger he looks the older he is, as he is believed to be born old and die an infant.  </a:t>
            </a:r>
            <a:r>
              <a:rPr lang="en-US" sz="2700" dirty="0" err="1">
                <a:effectLst/>
                <a:latin typeface="Calibri"/>
                <a:ea typeface="Times New Roman"/>
                <a:cs typeface="Times New Roman"/>
              </a:rPr>
              <a:t>Domovoy</a:t>
            </a:r>
            <a:r>
              <a:rPr lang="en-US" sz="2700" dirty="0">
                <a:effectLst/>
                <a:latin typeface="Calibri"/>
                <a:ea typeface="Times New Roman"/>
                <a:cs typeface="Times New Roman"/>
              </a:rPr>
              <a:t> is wise and has the ability to predict future and cure people and animals. </a:t>
            </a:r>
            <a:r>
              <a:rPr lang="ru-RU" sz="2700" dirty="0">
                <a:effectLst/>
                <a:latin typeface="Calibri"/>
                <a:ea typeface="Calibri"/>
                <a:cs typeface="Times New Roman"/>
              </a:rPr>
              <a:t/>
            </a:r>
            <a:br>
              <a:rPr lang="ru-RU" sz="2700" dirty="0">
                <a:effectLst/>
                <a:latin typeface="Calibri"/>
                <a:ea typeface="Calibri"/>
                <a:cs typeface="Times New Roman"/>
              </a:rPr>
            </a:br>
            <a:r>
              <a:rPr lang="en-US" sz="2700" dirty="0">
                <a:effectLst/>
                <a:latin typeface="Calibri"/>
                <a:ea typeface="Times New Roman"/>
                <a:cs typeface="Times New Roman"/>
              </a:rPr>
              <a:t>He lives in a secluded corner or a chest or even in a chimney practically in every house. He is the master of the house and doesn’t like the family being lazy </a:t>
            </a:r>
            <a:r>
              <a:rPr lang="en-US" sz="2700" dirty="0" smtClean="0">
                <a:effectLst/>
                <a:latin typeface="Calibri"/>
                <a:ea typeface="Times New Roman"/>
                <a:cs typeface="Times New Roman"/>
              </a:rPr>
              <a:t>or keeping </a:t>
            </a:r>
            <a:r>
              <a:rPr lang="en-US" sz="2700" dirty="0">
                <a:effectLst/>
                <a:latin typeface="Calibri"/>
                <a:ea typeface="Times New Roman"/>
                <a:cs typeface="Times New Roman"/>
              </a:rPr>
              <a:t>“his” house messy. </a:t>
            </a:r>
            <a:r>
              <a:rPr lang="ru-RU" sz="2700" dirty="0">
                <a:effectLst/>
                <a:latin typeface="Calibri"/>
                <a:ea typeface="Calibri"/>
                <a:cs typeface="Times New Roman"/>
              </a:rPr>
              <a:t/>
            </a:r>
            <a:br>
              <a:rPr lang="ru-RU" sz="2700" dirty="0">
                <a:effectLst/>
                <a:latin typeface="Calibri"/>
                <a:ea typeface="Calibri"/>
                <a:cs typeface="Times New Roman"/>
              </a:rPr>
            </a:br>
            <a:r>
              <a:rPr lang="en-US" sz="2700" dirty="0">
                <a:effectLst/>
                <a:latin typeface="Calibri"/>
                <a:ea typeface="Times New Roman"/>
                <a:cs typeface="Times New Roman"/>
              </a:rPr>
              <a:t>He can’t stand nervous, feisty, quirky members of the family, and when they are not friendly to each other or don’t treat him with respect he can punish them. To show his disapproval </a:t>
            </a:r>
            <a:r>
              <a:rPr lang="en-US" sz="2700" dirty="0" err="1">
                <a:effectLst/>
                <a:latin typeface="Calibri"/>
                <a:ea typeface="Times New Roman"/>
                <a:cs typeface="Times New Roman"/>
              </a:rPr>
              <a:t>Domovoy</a:t>
            </a:r>
            <a:r>
              <a:rPr lang="en-US" sz="2700" dirty="0">
                <a:effectLst/>
                <a:latin typeface="Calibri"/>
                <a:ea typeface="Times New Roman"/>
                <a:cs typeface="Times New Roman"/>
              </a:rPr>
              <a:t> slams the door, knocks at the window, disturbs the family at night. You can hear him grumble or whistle. </a:t>
            </a:r>
            <a:r>
              <a:rPr lang="ru-RU" sz="2700" dirty="0">
                <a:effectLst/>
                <a:latin typeface="Calibri"/>
                <a:ea typeface="Calibri"/>
                <a:cs typeface="Times New Roman"/>
              </a:rPr>
              <a:t/>
            </a:r>
            <a:br>
              <a:rPr lang="ru-RU" sz="2700" dirty="0">
                <a:effectLst/>
                <a:latin typeface="Calibri"/>
                <a:ea typeface="Calibri"/>
                <a:cs typeface="Times New Roman"/>
              </a:rPr>
            </a:br>
            <a:r>
              <a:rPr lang="en-US" sz="2700" dirty="0">
                <a:effectLst/>
                <a:latin typeface="Calibri"/>
                <a:ea typeface="Times New Roman"/>
                <a:cs typeface="Times New Roman"/>
              </a:rPr>
              <a:t>The good thing is that </a:t>
            </a:r>
            <a:r>
              <a:rPr lang="en-US" sz="2700" dirty="0" err="1">
                <a:effectLst/>
                <a:latin typeface="Calibri"/>
                <a:ea typeface="Times New Roman"/>
                <a:cs typeface="Times New Roman"/>
              </a:rPr>
              <a:t>Domovoy</a:t>
            </a:r>
            <a:r>
              <a:rPr lang="en-US" sz="2700" dirty="0">
                <a:effectLst/>
                <a:latin typeface="Calibri"/>
                <a:ea typeface="Times New Roman"/>
                <a:cs typeface="Times New Roman"/>
              </a:rPr>
              <a:t> can warn the family against the forthcoming misfortunes and troubles, so that the family would be ready to face them. That’s why when the family move to a new place they always ask </a:t>
            </a:r>
            <a:r>
              <a:rPr lang="en-US" sz="2700" dirty="0" err="1">
                <a:effectLst/>
                <a:latin typeface="Calibri"/>
                <a:ea typeface="Times New Roman"/>
                <a:cs typeface="Times New Roman"/>
              </a:rPr>
              <a:t>Domovoy</a:t>
            </a:r>
            <a:r>
              <a:rPr lang="en-US" sz="2700" dirty="0">
                <a:effectLst/>
                <a:latin typeface="Calibri"/>
                <a:ea typeface="Times New Roman"/>
                <a:cs typeface="Times New Roman"/>
              </a:rPr>
              <a:t> to join them and never leave them. </a:t>
            </a:r>
            <a:r>
              <a:rPr lang="ru-RU" sz="2700" dirty="0">
                <a:effectLst/>
                <a:latin typeface="Calibri"/>
                <a:ea typeface="Calibri"/>
                <a:cs typeface="Times New Roman"/>
              </a:rPr>
              <a:t/>
            </a:r>
            <a:br>
              <a:rPr lang="ru-RU" sz="2700" dirty="0">
                <a:effectLst/>
                <a:latin typeface="Calibri"/>
                <a:ea typeface="Calibri"/>
                <a:cs typeface="Times New Roman"/>
              </a:rPr>
            </a:br>
            <a:r>
              <a:rPr lang="en-US" sz="2700" dirty="0">
                <a:effectLst/>
                <a:latin typeface="Calibri"/>
                <a:ea typeface="Times New Roman"/>
                <a:cs typeface="Times New Roman"/>
              </a:rPr>
              <a:t> </a:t>
            </a:r>
            <a:r>
              <a:rPr lang="ru-RU" sz="2700" dirty="0">
                <a:effectLst/>
                <a:latin typeface="Calibri"/>
                <a:ea typeface="Calibri"/>
                <a:cs typeface="Times New Roman"/>
              </a:rPr>
              <a:t/>
            </a:r>
            <a:br>
              <a:rPr lang="ru-RU" sz="2700" dirty="0">
                <a:effectLst/>
                <a:latin typeface="Calibri"/>
                <a:ea typeface="Calibri"/>
                <a:cs typeface="Times New Roman"/>
              </a:rPr>
            </a:br>
            <a:endParaRPr lang="ru-RU" sz="2700" dirty="0">
              <a:latin typeface="Calibri" panose="020F0502020204030204" pitchFamily="34" charset="0"/>
            </a:endParaRPr>
          </a:p>
        </p:txBody>
      </p:sp>
      <p:sp>
        <p:nvSpPr>
          <p:cNvPr id="4" name="TextBox 3"/>
          <p:cNvSpPr txBox="1"/>
          <p:nvPr/>
        </p:nvSpPr>
        <p:spPr>
          <a:xfrm>
            <a:off x="231820" y="128787"/>
            <a:ext cx="11745531" cy="658642"/>
          </a:xfrm>
          <a:prstGeom prst="rect">
            <a:avLst/>
          </a:prstGeom>
          <a:noFill/>
        </p:spPr>
        <p:txBody>
          <a:bodyPr wrap="square" rtlCol="0">
            <a:spAutoFit/>
          </a:bodyPr>
          <a:lstStyle/>
          <a:p>
            <a:pPr algn="ctr">
              <a:lnSpc>
                <a:spcPct val="1150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dirty="0">
                <a:latin typeface="Calibri"/>
                <a:ea typeface="Calibri"/>
                <a:cs typeface="Times New Roman"/>
              </a:rPr>
              <a:t>Read the example and</a:t>
            </a:r>
            <a:r>
              <a:rPr lang="en-US" sz="1400" dirty="0">
                <a:latin typeface="Calibri"/>
                <a:ea typeface="Calibri"/>
                <a:cs typeface="Times New Roman"/>
              </a:rPr>
              <a:t> </a:t>
            </a:r>
            <a:r>
              <a:rPr lang="en-US" dirty="0">
                <a:solidFill>
                  <a:srgbClr val="FF0000"/>
                </a:solidFill>
                <a:latin typeface="Calibri"/>
                <a:ea typeface="Calibri"/>
                <a:cs typeface="Times New Roman"/>
              </a:rPr>
              <a:t>write a description of a legendary creature that’s popular in </a:t>
            </a:r>
            <a:r>
              <a:rPr lang="en-US" dirty="0" smtClean="0">
                <a:solidFill>
                  <a:srgbClr val="FF0000"/>
                </a:solidFill>
                <a:latin typeface="Calibri"/>
                <a:ea typeface="Calibri"/>
                <a:cs typeface="Times New Roman"/>
              </a:rPr>
              <a:t>our </a:t>
            </a:r>
            <a:r>
              <a:rPr lang="en-US" dirty="0">
                <a:solidFill>
                  <a:srgbClr val="FF0000"/>
                </a:solidFill>
                <a:latin typeface="Calibri"/>
                <a:ea typeface="Calibri"/>
                <a:cs typeface="Times New Roman"/>
              </a:rPr>
              <a:t>country, or one you find interesting.</a:t>
            </a:r>
            <a:r>
              <a:rPr lang="en-US" sz="1400" dirty="0">
                <a:latin typeface="Calibri"/>
                <a:ea typeface="Calibri"/>
                <a:cs typeface="Times New Roman"/>
              </a:rPr>
              <a:t> (200 words)</a:t>
            </a:r>
            <a:endParaRPr lang="ru-RU" sz="1200" dirty="0">
              <a:effectLst/>
              <a:latin typeface="Calibri"/>
              <a:ea typeface="Calibri"/>
              <a:cs typeface="Times New Roman"/>
            </a:endParaRPr>
          </a:p>
        </p:txBody>
      </p:sp>
    </p:spTree>
    <p:extLst>
      <p:ext uri="{BB962C8B-B14F-4D97-AF65-F5344CB8AC3E}">
        <p14:creationId xmlns:p14="http://schemas.microsoft.com/office/powerpoint/2010/main" val="175379421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a:xfrm>
            <a:off x="1462435" y="1869609"/>
            <a:ext cx="10353762" cy="4058751"/>
          </a:xfrm>
        </p:spPr>
        <p:txBody>
          <a:bodyPr>
            <a:normAutofit/>
          </a:bodyPr>
          <a:lstStyle/>
          <a:p>
            <a:pPr marL="0" indent="0">
              <a:buNone/>
            </a:pPr>
            <a:r>
              <a:rPr lang="en-US" sz="8000" dirty="0" smtClean="0">
                <a:solidFill>
                  <a:srgbClr val="FF0000"/>
                </a:solidFill>
                <a:latin typeface="Chiller" panose="04020404031007020602" pitchFamily="82" charset="0"/>
              </a:rPr>
              <a:t>Thank you for your attention!</a:t>
            </a:r>
            <a:endParaRPr lang="ru-RU" sz="8000" dirty="0">
              <a:solidFill>
                <a:srgbClr val="FF0000"/>
              </a:solidFill>
            </a:endParaRPr>
          </a:p>
        </p:txBody>
      </p:sp>
    </p:spTree>
    <p:extLst>
      <p:ext uri="{BB962C8B-B14F-4D97-AF65-F5344CB8AC3E}">
        <p14:creationId xmlns:p14="http://schemas.microsoft.com/office/powerpoint/2010/main" val="38766477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69701" y="625424"/>
            <a:ext cx="2222779" cy="1932138"/>
          </a:xfrm>
        </p:spPr>
      </p:pic>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91967" y="625424"/>
            <a:ext cx="1974260" cy="1983433"/>
          </a:xfrm>
          <a:prstGeom prst="rect">
            <a:avLst/>
          </a:prstGeom>
        </p:spPr>
      </p:pic>
      <p:pic>
        <p:nvPicPr>
          <p:cNvPr id="6" name="Рисунок 5">
            <a:hlinkClick r:id="rId4" action="ppaction://hlinksldjump"/>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03820" y="648553"/>
            <a:ext cx="2275575" cy="1960303"/>
          </a:xfrm>
          <a:prstGeom prst="rect">
            <a:avLst/>
          </a:prstGeom>
        </p:spPr>
      </p:pic>
      <p:pic>
        <p:nvPicPr>
          <p:cNvPr id="9" name="Рисунок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884868" y="625424"/>
            <a:ext cx="2024491" cy="1938845"/>
          </a:xfrm>
          <a:prstGeom prst="rect">
            <a:avLst/>
          </a:prstGeom>
        </p:spPr>
      </p:pic>
      <p:pic>
        <p:nvPicPr>
          <p:cNvPr id="11" name="Рисунок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066226" y="648554"/>
            <a:ext cx="2280061" cy="1960302"/>
          </a:xfrm>
          <a:prstGeom prst="rect">
            <a:avLst/>
          </a:prstGeom>
        </p:spPr>
      </p:pic>
      <p:sp>
        <p:nvSpPr>
          <p:cNvPr id="12" name="TextBox 11"/>
          <p:cNvSpPr txBox="1"/>
          <p:nvPr/>
        </p:nvSpPr>
        <p:spPr>
          <a:xfrm>
            <a:off x="4200524" y="4171950"/>
            <a:ext cx="6829425" cy="2554545"/>
          </a:xfrm>
          <a:prstGeom prst="rect">
            <a:avLst/>
          </a:prstGeom>
          <a:noFill/>
        </p:spPr>
        <p:txBody>
          <a:bodyPr wrap="square" rtlCol="0">
            <a:spAutoFit/>
          </a:bodyPr>
          <a:lstStyle/>
          <a:p>
            <a:r>
              <a:rPr lang="en-US" sz="3200" dirty="0" smtClean="0">
                <a:latin typeface="Chiller" panose="04020404031007020602" pitchFamily="82" charset="0"/>
              </a:rPr>
              <a:t>1) the headless horseman</a:t>
            </a:r>
          </a:p>
          <a:p>
            <a:r>
              <a:rPr lang="en-US" sz="3200" dirty="0" smtClean="0">
                <a:latin typeface="Chiller" panose="04020404031007020602" pitchFamily="82" charset="0"/>
              </a:rPr>
              <a:t>2) The spirit of a forest</a:t>
            </a:r>
          </a:p>
          <a:p>
            <a:r>
              <a:rPr lang="en-US" sz="3200" dirty="0" smtClean="0">
                <a:latin typeface="Chiller" panose="04020404031007020602" pitchFamily="82" charset="0"/>
              </a:rPr>
              <a:t>3) The sea monster</a:t>
            </a:r>
          </a:p>
          <a:p>
            <a:r>
              <a:rPr lang="en-US" sz="3200" dirty="0" smtClean="0">
                <a:latin typeface="Chiller" panose="04020404031007020602" pitchFamily="82" charset="0"/>
              </a:rPr>
              <a:t>4) The female ghost</a:t>
            </a:r>
          </a:p>
          <a:p>
            <a:r>
              <a:rPr lang="en-US" sz="3200" dirty="0" smtClean="0">
                <a:latin typeface="Chiller" panose="04020404031007020602" pitchFamily="82" charset="0"/>
              </a:rPr>
              <a:t>5) The Water dragon</a:t>
            </a:r>
          </a:p>
        </p:txBody>
      </p:sp>
      <p:sp>
        <p:nvSpPr>
          <p:cNvPr id="14" name="TextBox 13"/>
          <p:cNvSpPr txBox="1"/>
          <p:nvPr/>
        </p:nvSpPr>
        <p:spPr>
          <a:xfrm>
            <a:off x="404877" y="2978457"/>
            <a:ext cx="2900363" cy="523220"/>
          </a:xfrm>
          <a:prstGeom prst="rect">
            <a:avLst/>
          </a:prstGeom>
          <a:noFill/>
        </p:spPr>
        <p:txBody>
          <a:bodyPr wrap="square" rtlCol="0">
            <a:spAutoFit/>
          </a:bodyPr>
          <a:lstStyle/>
          <a:p>
            <a:r>
              <a:rPr lang="en-US" sz="2800" dirty="0" smtClean="0">
                <a:latin typeface="Chiller" panose="04020404031007020602" pitchFamily="82" charset="0"/>
              </a:rPr>
              <a:t>a)</a:t>
            </a:r>
            <a:r>
              <a:rPr lang="en-US" sz="2800" dirty="0" err="1" smtClean="0">
                <a:latin typeface="Chiller" panose="04020404031007020602" pitchFamily="82" charset="0"/>
              </a:rPr>
              <a:t>Knucker</a:t>
            </a:r>
            <a:r>
              <a:rPr lang="en-US" sz="2800" dirty="0" smtClean="0">
                <a:latin typeface="Chiller" panose="04020404031007020602" pitchFamily="82" charset="0"/>
              </a:rPr>
              <a:t> Of </a:t>
            </a:r>
            <a:r>
              <a:rPr lang="en-US" sz="2800" dirty="0" err="1" smtClean="0">
                <a:latin typeface="Chiller" panose="04020404031007020602" pitchFamily="82" charset="0"/>
              </a:rPr>
              <a:t>Lyminster</a:t>
            </a:r>
            <a:endParaRPr lang="en-US" sz="2800" dirty="0" smtClean="0">
              <a:latin typeface="Chiller" panose="04020404031007020602" pitchFamily="82" charset="0"/>
            </a:endParaRPr>
          </a:p>
        </p:txBody>
      </p:sp>
      <p:sp>
        <p:nvSpPr>
          <p:cNvPr id="15" name="TextBox 14"/>
          <p:cNvSpPr txBox="1"/>
          <p:nvPr/>
        </p:nvSpPr>
        <p:spPr>
          <a:xfrm>
            <a:off x="3414470" y="2919353"/>
            <a:ext cx="1601765" cy="584775"/>
          </a:xfrm>
          <a:prstGeom prst="rect">
            <a:avLst/>
          </a:prstGeom>
          <a:noFill/>
        </p:spPr>
        <p:txBody>
          <a:bodyPr wrap="square" rtlCol="0">
            <a:spAutoFit/>
          </a:bodyPr>
          <a:lstStyle/>
          <a:p>
            <a:r>
              <a:rPr lang="en-US" sz="3200" dirty="0" smtClean="0">
                <a:latin typeface="Chiller" panose="04020404031007020602" pitchFamily="82" charset="0"/>
              </a:rPr>
              <a:t>b) Banshee</a:t>
            </a:r>
            <a:endParaRPr lang="ru-RU" sz="3200" dirty="0"/>
          </a:p>
        </p:txBody>
      </p:sp>
      <p:sp>
        <p:nvSpPr>
          <p:cNvPr id="16" name="TextBox 15"/>
          <p:cNvSpPr txBox="1"/>
          <p:nvPr/>
        </p:nvSpPr>
        <p:spPr>
          <a:xfrm>
            <a:off x="5477792" y="2916902"/>
            <a:ext cx="1614174" cy="584775"/>
          </a:xfrm>
          <a:prstGeom prst="rect">
            <a:avLst/>
          </a:prstGeom>
          <a:noFill/>
        </p:spPr>
        <p:txBody>
          <a:bodyPr wrap="square" rtlCol="0">
            <a:spAutoFit/>
          </a:bodyPr>
          <a:lstStyle/>
          <a:p>
            <a:r>
              <a:rPr lang="en-US" sz="3200" dirty="0" smtClean="0">
                <a:latin typeface="Chiller" panose="04020404031007020602" pitchFamily="82" charset="0"/>
              </a:rPr>
              <a:t>c) </a:t>
            </a:r>
            <a:r>
              <a:rPr lang="en-US" sz="3200" dirty="0" err="1" smtClean="0">
                <a:latin typeface="Chiller" panose="04020404031007020602" pitchFamily="82" charset="0"/>
              </a:rPr>
              <a:t>Dullahan</a:t>
            </a:r>
            <a:endParaRPr lang="ru-RU" sz="3200" dirty="0"/>
          </a:p>
        </p:txBody>
      </p:sp>
      <p:sp>
        <p:nvSpPr>
          <p:cNvPr id="17" name="TextBox 16"/>
          <p:cNvSpPr txBox="1"/>
          <p:nvPr/>
        </p:nvSpPr>
        <p:spPr>
          <a:xfrm>
            <a:off x="7312871" y="2959651"/>
            <a:ext cx="2821843" cy="584775"/>
          </a:xfrm>
          <a:prstGeom prst="rect">
            <a:avLst/>
          </a:prstGeom>
          <a:noFill/>
        </p:spPr>
        <p:txBody>
          <a:bodyPr wrap="square" rtlCol="0">
            <a:spAutoFit/>
          </a:bodyPr>
          <a:lstStyle/>
          <a:p>
            <a:r>
              <a:rPr lang="en-US" sz="3200" dirty="0" smtClean="0">
                <a:latin typeface="Chiller" panose="04020404031007020602" pitchFamily="82" charset="0"/>
              </a:rPr>
              <a:t>d) Will-o’-the-Wisps</a:t>
            </a:r>
            <a:endParaRPr lang="ru-RU" sz="3200" dirty="0"/>
          </a:p>
        </p:txBody>
      </p:sp>
      <p:sp>
        <p:nvSpPr>
          <p:cNvPr id="18" name="TextBox 17"/>
          <p:cNvSpPr txBox="1"/>
          <p:nvPr/>
        </p:nvSpPr>
        <p:spPr>
          <a:xfrm>
            <a:off x="10243944" y="2945676"/>
            <a:ext cx="1700212" cy="584775"/>
          </a:xfrm>
          <a:prstGeom prst="rect">
            <a:avLst/>
          </a:prstGeom>
          <a:noFill/>
        </p:spPr>
        <p:txBody>
          <a:bodyPr wrap="square" rtlCol="0">
            <a:spAutoFit/>
          </a:bodyPr>
          <a:lstStyle/>
          <a:p>
            <a:r>
              <a:rPr lang="en-US" sz="3200" dirty="0" smtClean="0">
                <a:latin typeface="Chiller" panose="04020404031007020602" pitchFamily="82" charset="0"/>
              </a:rPr>
              <a:t>e) Kelpie</a:t>
            </a:r>
            <a:endParaRPr lang="ru-RU" sz="3200" dirty="0"/>
          </a:p>
        </p:txBody>
      </p:sp>
      <p:sp>
        <p:nvSpPr>
          <p:cNvPr id="3" name="TextBox 2"/>
          <p:cNvSpPr txBox="1"/>
          <p:nvPr/>
        </p:nvSpPr>
        <p:spPr>
          <a:xfrm>
            <a:off x="9066226" y="4325837"/>
            <a:ext cx="2840530" cy="2246769"/>
          </a:xfrm>
          <a:prstGeom prst="rect">
            <a:avLst/>
          </a:prstGeom>
          <a:noFill/>
        </p:spPr>
        <p:txBody>
          <a:bodyPr wrap="square" rtlCol="0">
            <a:spAutoFit/>
          </a:bodyPr>
          <a:lstStyle/>
          <a:p>
            <a:r>
              <a:rPr lang="en-US" sz="2800" dirty="0" smtClean="0">
                <a:latin typeface="Chiller" panose="04020404031007020602" pitchFamily="82" charset="0"/>
              </a:rPr>
              <a:t>1- c</a:t>
            </a:r>
          </a:p>
          <a:p>
            <a:r>
              <a:rPr lang="en-US" sz="2800" dirty="0" smtClean="0">
                <a:latin typeface="Chiller" panose="04020404031007020602" pitchFamily="82" charset="0"/>
              </a:rPr>
              <a:t>2- d</a:t>
            </a:r>
          </a:p>
          <a:p>
            <a:r>
              <a:rPr lang="en-US" sz="2800" dirty="0" smtClean="0">
                <a:latin typeface="Chiller" panose="04020404031007020602" pitchFamily="82" charset="0"/>
              </a:rPr>
              <a:t>3-e</a:t>
            </a:r>
          </a:p>
          <a:p>
            <a:r>
              <a:rPr lang="en-US" sz="2800" dirty="0" smtClean="0">
                <a:latin typeface="Chiller" panose="04020404031007020602" pitchFamily="82" charset="0"/>
              </a:rPr>
              <a:t>4- b</a:t>
            </a:r>
          </a:p>
          <a:p>
            <a:r>
              <a:rPr lang="en-US" sz="2800" dirty="0" smtClean="0">
                <a:latin typeface="Chiller" panose="04020404031007020602" pitchFamily="82" charset="0"/>
              </a:rPr>
              <a:t>5-a</a:t>
            </a:r>
            <a:endParaRPr lang="ru-RU" sz="2800" dirty="0"/>
          </a:p>
        </p:txBody>
      </p:sp>
    </p:spTree>
    <p:extLst>
      <p:ext uri="{BB962C8B-B14F-4D97-AF65-F5344CB8AC3E}">
        <p14:creationId xmlns:p14="http://schemas.microsoft.com/office/powerpoint/2010/main" val="615683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Resources</a:t>
            </a:r>
            <a:endParaRPr lang="ru-RU" dirty="0"/>
          </a:p>
        </p:txBody>
      </p:sp>
      <p:sp>
        <p:nvSpPr>
          <p:cNvPr id="3" name="Объект 2"/>
          <p:cNvSpPr>
            <a:spLocks noGrp="1"/>
          </p:cNvSpPr>
          <p:nvPr>
            <p:ph idx="1"/>
          </p:nvPr>
        </p:nvSpPr>
        <p:spPr/>
        <p:txBody>
          <a:bodyPr/>
          <a:lstStyle/>
          <a:p>
            <a:r>
              <a:rPr lang="en-US" dirty="0">
                <a:hlinkClick r:id="rId2"/>
              </a:rPr>
              <a:t>http://</a:t>
            </a:r>
            <a:r>
              <a:rPr lang="en-US" dirty="0" smtClean="0">
                <a:hlinkClick r:id="rId2"/>
              </a:rPr>
              <a:t>www.irishcentral.com/culture/craic/the-scariest-monsters-and-demons-from-celtic-myth-67305337-237784881.html?page=2</a:t>
            </a:r>
            <a:endParaRPr lang="en-US" dirty="0" smtClean="0"/>
          </a:p>
          <a:p>
            <a:r>
              <a:rPr lang="en-US" dirty="0">
                <a:hlinkClick r:id="rId3"/>
              </a:rPr>
              <a:t>http://</a:t>
            </a:r>
            <a:r>
              <a:rPr lang="en-US" dirty="0" smtClean="0">
                <a:hlinkClick r:id="rId3"/>
              </a:rPr>
              <a:t>www.mysteriousbritain.co.uk/england/west-sussex/legends/knucker-of-lyminster.html</a:t>
            </a:r>
            <a:endParaRPr lang="ru-RU" dirty="0" smtClean="0"/>
          </a:p>
          <a:p>
            <a:r>
              <a:rPr lang="en-US" dirty="0">
                <a:hlinkClick r:id="rId4"/>
              </a:rPr>
              <a:t>http://</a:t>
            </a:r>
            <a:r>
              <a:rPr lang="en-US" dirty="0" smtClean="0">
                <a:hlinkClick r:id="rId4"/>
              </a:rPr>
              <a:t>www.thefreedictionary.com</a:t>
            </a:r>
            <a:endParaRPr lang="en-US" dirty="0" smtClean="0"/>
          </a:p>
          <a:p>
            <a:r>
              <a:rPr lang="en-US" dirty="0">
                <a:hlinkClick r:id="rId5"/>
              </a:rPr>
              <a:t>http://</a:t>
            </a:r>
            <a:r>
              <a:rPr lang="en-US" dirty="0" smtClean="0">
                <a:hlinkClick r:id="rId5"/>
              </a:rPr>
              <a:t>www.thesaurus.com</a:t>
            </a:r>
            <a:endParaRPr lang="en-US" dirty="0"/>
          </a:p>
          <a:p>
            <a:endParaRPr lang="en-US" dirty="0" smtClean="0"/>
          </a:p>
          <a:p>
            <a:endParaRPr lang="ru-RU" dirty="0"/>
          </a:p>
          <a:p>
            <a:endParaRPr lang="ru-RU" dirty="0" smtClean="0"/>
          </a:p>
          <a:p>
            <a:endParaRPr lang="ru-RU" dirty="0"/>
          </a:p>
        </p:txBody>
      </p:sp>
    </p:spTree>
    <p:extLst>
      <p:ext uri="{BB962C8B-B14F-4D97-AF65-F5344CB8AC3E}">
        <p14:creationId xmlns:p14="http://schemas.microsoft.com/office/powerpoint/2010/main" val="40379413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26490" y="145961"/>
            <a:ext cx="10353762" cy="970450"/>
          </a:xfrm>
        </p:spPr>
        <p:txBody>
          <a:bodyPr>
            <a:normAutofit fontScale="90000"/>
          </a:bodyPr>
          <a:lstStyle/>
          <a:p>
            <a:r>
              <a:rPr lang="en-US" dirty="0" smtClean="0">
                <a:latin typeface="Chiller" panose="04020404031007020602" pitchFamily="82" charset="0"/>
              </a:rPr>
              <a:t/>
            </a:r>
            <a:br>
              <a:rPr lang="en-US" dirty="0" smtClean="0">
                <a:latin typeface="Chiller" panose="04020404031007020602" pitchFamily="82" charset="0"/>
              </a:rPr>
            </a:br>
            <a:r>
              <a:rPr lang="en-US" dirty="0" err="1" smtClean="0">
                <a:latin typeface="Chiller" panose="04020404031007020602" pitchFamily="82" charset="0"/>
              </a:rPr>
              <a:t>Knucker</a:t>
            </a:r>
            <a:r>
              <a:rPr lang="en-US" dirty="0" smtClean="0">
                <a:latin typeface="Chiller" panose="04020404031007020602" pitchFamily="82" charset="0"/>
              </a:rPr>
              <a:t> </a:t>
            </a:r>
            <a:r>
              <a:rPr lang="en-US" dirty="0">
                <a:latin typeface="Chiller" panose="04020404031007020602" pitchFamily="82" charset="0"/>
              </a:rPr>
              <a:t>Of </a:t>
            </a:r>
            <a:r>
              <a:rPr lang="en-US" dirty="0" err="1" smtClean="0">
                <a:latin typeface="Chiller" panose="04020404031007020602" pitchFamily="82" charset="0"/>
              </a:rPr>
              <a:t>Lyminster</a:t>
            </a:r>
            <a:r>
              <a:rPr lang="en-US" dirty="0">
                <a:latin typeface="Chiller" panose="04020404031007020602" pitchFamily="82" charset="0"/>
              </a:rPr>
              <a:t/>
            </a:r>
            <a:br>
              <a:rPr lang="en-US" dirty="0">
                <a:latin typeface="Chiller" panose="04020404031007020602" pitchFamily="82" charset="0"/>
              </a:rPr>
            </a:br>
            <a:r>
              <a:rPr lang="en-US" dirty="0" smtClean="0">
                <a:latin typeface="Chiller" panose="04020404031007020602" pitchFamily="82" charset="0"/>
              </a:rPr>
              <a:t>task1. </a:t>
            </a:r>
            <a:r>
              <a:rPr lang="en-US" sz="2400" dirty="0" smtClean="0"/>
              <a:t>Fill in the gaps</a:t>
            </a:r>
            <a:endParaRPr lang="ru-RU" sz="2400" dirty="0"/>
          </a:p>
        </p:txBody>
      </p:sp>
      <p:sp>
        <p:nvSpPr>
          <p:cNvPr id="3" name="Объект 2"/>
          <p:cNvSpPr>
            <a:spLocks noGrp="1"/>
          </p:cNvSpPr>
          <p:nvPr>
            <p:ph idx="1"/>
          </p:nvPr>
        </p:nvSpPr>
        <p:spPr>
          <a:xfrm>
            <a:off x="614362" y="1732449"/>
            <a:ext cx="10929937" cy="5125551"/>
          </a:xfrm>
        </p:spPr>
        <p:txBody>
          <a:bodyPr>
            <a:normAutofit/>
          </a:bodyPr>
          <a:lstStyle/>
          <a:p>
            <a:pPr marL="0" indent="0">
              <a:buNone/>
            </a:pPr>
            <a:r>
              <a:rPr lang="en-US" sz="3200" spc="-150" dirty="0" smtClean="0">
                <a:solidFill>
                  <a:srgbClr val="FF0000"/>
                </a:solidFill>
                <a:latin typeface="Chiller" panose="04020404031007020602" pitchFamily="82" charset="0"/>
              </a:rPr>
              <a:t>Bottomless</a:t>
            </a:r>
            <a:r>
              <a:rPr lang="ru-RU" sz="3200" spc="-150" dirty="0" smtClean="0">
                <a:solidFill>
                  <a:srgbClr val="FF0000"/>
                </a:solidFill>
                <a:latin typeface="Chiller" panose="04020404031007020602" pitchFamily="82" charset="0"/>
              </a:rPr>
              <a:t>, </a:t>
            </a:r>
            <a:r>
              <a:rPr lang="en-US" sz="3200" spc="-150" dirty="0">
                <a:solidFill>
                  <a:srgbClr val="FF0000"/>
                </a:solidFill>
                <a:latin typeface="Chiller" panose="04020404031007020602" pitchFamily="82" charset="0"/>
              </a:rPr>
              <a:t>was </a:t>
            </a:r>
            <a:r>
              <a:rPr lang="en-US" sz="3200" spc="-150" dirty="0" smtClean="0">
                <a:solidFill>
                  <a:srgbClr val="FF0000"/>
                </a:solidFill>
                <a:latin typeface="Chiller" panose="04020404031007020602" pitchFamily="82" charset="0"/>
              </a:rPr>
              <a:t>terrorizing</a:t>
            </a:r>
            <a:r>
              <a:rPr lang="ru-RU" sz="3200" spc="-150" dirty="0" smtClean="0">
                <a:solidFill>
                  <a:srgbClr val="FF0000"/>
                </a:solidFill>
                <a:latin typeface="Chiller" panose="04020404031007020602" pitchFamily="82" charset="0"/>
              </a:rPr>
              <a:t>, </a:t>
            </a:r>
            <a:r>
              <a:rPr lang="en-US" sz="3200" spc="-150" dirty="0" smtClean="0">
                <a:solidFill>
                  <a:srgbClr val="FF0000"/>
                </a:solidFill>
                <a:latin typeface="Chiller" panose="04020404031007020602" pitchFamily="82" charset="0"/>
              </a:rPr>
              <a:t>deliver</a:t>
            </a:r>
            <a:r>
              <a:rPr lang="ru-RU" sz="3200" spc="-150" dirty="0" smtClean="0">
                <a:solidFill>
                  <a:srgbClr val="FF0000"/>
                </a:solidFill>
                <a:latin typeface="Chiller" panose="04020404031007020602" pitchFamily="82" charset="0"/>
              </a:rPr>
              <a:t>, </a:t>
            </a:r>
            <a:r>
              <a:rPr lang="en-US" sz="3200" spc="-150" dirty="0">
                <a:solidFill>
                  <a:srgbClr val="FF0000"/>
                </a:solidFill>
                <a:latin typeface="Chiller" panose="04020404031007020602" pitchFamily="82" charset="0"/>
              </a:rPr>
              <a:t>was </a:t>
            </a:r>
            <a:r>
              <a:rPr lang="en-US" sz="3200" spc="-150" dirty="0" smtClean="0">
                <a:solidFill>
                  <a:srgbClr val="FF0000"/>
                </a:solidFill>
                <a:latin typeface="Chiller" panose="04020404031007020602" pitchFamily="82" charset="0"/>
              </a:rPr>
              <a:t>known</a:t>
            </a:r>
            <a:r>
              <a:rPr lang="ru-RU" sz="3200" spc="-150" dirty="0" smtClean="0">
                <a:solidFill>
                  <a:srgbClr val="FF0000"/>
                </a:solidFill>
                <a:latin typeface="Chiller" panose="04020404031007020602" pitchFamily="82" charset="0"/>
              </a:rPr>
              <a:t>, </a:t>
            </a:r>
            <a:r>
              <a:rPr lang="en-US" sz="3200" spc="-150" dirty="0">
                <a:solidFill>
                  <a:srgbClr val="FF0000"/>
                </a:solidFill>
                <a:latin typeface="Chiller" panose="04020404031007020602" pitchFamily="82" charset="0"/>
              </a:rPr>
              <a:t>took up </a:t>
            </a:r>
            <a:r>
              <a:rPr lang="ru-RU" sz="3200" spc="-150" dirty="0" smtClean="0">
                <a:solidFill>
                  <a:srgbClr val="FF0000"/>
                </a:solidFill>
                <a:latin typeface="Chiller" panose="04020404031007020602" pitchFamily="82" charset="0"/>
              </a:rPr>
              <a:t>, </a:t>
            </a:r>
            <a:r>
              <a:rPr lang="en-US" sz="3200" spc="-150" dirty="0">
                <a:solidFill>
                  <a:srgbClr val="FF0000"/>
                </a:solidFill>
                <a:latin typeface="Chiller" panose="04020404031007020602" pitchFamily="82" charset="0"/>
              </a:rPr>
              <a:t>had eaten </a:t>
            </a:r>
            <a:endParaRPr lang="ru-RU" sz="3200" spc="-150" dirty="0" smtClean="0">
              <a:latin typeface="Chiller" panose="04020404031007020602" pitchFamily="82" charset="0"/>
            </a:endParaRPr>
          </a:p>
          <a:p>
            <a:pPr marL="0" indent="0">
              <a:buNone/>
            </a:pPr>
            <a:r>
              <a:rPr lang="en-US" sz="3200" spc="-150" dirty="0" err="1" smtClean="0">
                <a:latin typeface="Chiller" panose="04020404031007020602" pitchFamily="82" charset="0"/>
              </a:rPr>
              <a:t>Lyminster</a:t>
            </a:r>
            <a:r>
              <a:rPr lang="en-US" sz="3200" spc="-150" dirty="0" smtClean="0">
                <a:latin typeface="Chiller" panose="04020404031007020602" pitchFamily="82" charset="0"/>
              </a:rPr>
              <a:t> </a:t>
            </a:r>
            <a:r>
              <a:rPr lang="en-US" sz="3200" spc="-150" dirty="0">
                <a:latin typeface="Chiller" panose="04020404031007020602" pitchFamily="82" charset="0"/>
              </a:rPr>
              <a:t>has a dragon legend of which three different versions exist. The </a:t>
            </a:r>
            <a:r>
              <a:rPr lang="en-US" sz="3200" spc="-150" dirty="0" smtClean="0">
                <a:latin typeface="Chiller" panose="04020404031007020602" pitchFamily="82" charset="0"/>
              </a:rPr>
              <a:t>dragon</a:t>
            </a:r>
            <a:r>
              <a:rPr lang="ru-RU" sz="3200" spc="-150" dirty="0">
                <a:latin typeface="Chiller" panose="04020404031007020602" pitchFamily="82" charset="0"/>
              </a:rPr>
              <a:t> </a:t>
            </a:r>
            <a:r>
              <a:rPr lang="ru-RU" sz="3200" spc="-150" dirty="0" smtClean="0">
                <a:solidFill>
                  <a:srgbClr val="FF0000"/>
                </a:solidFill>
                <a:latin typeface="Chiller" panose="04020404031007020602" pitchFamily="82" charset="0"/>
              </a:rPr>
              <a:t>1___</a:t>
            </a:r>
            <a:r>
              <a:rPr lang="en-US" sz="3200" spc="-150" dirty="0" smtClean="0">
                <a:solidFill>
                  <a:srgbClr val="FF0000"/>
                </a:solidFill>
                <a:latin typeface="Chiller" panose="04020404031007020602" pitchFamily="82" charset="0"/>
              </a:rPr>
              <a:t>_______</a:t>
            </a:r>
            <a:r>
              <a:rPr lang="en-US" sz="3200" spc="-150" dirty="0" smtClean="0">
                <a:latin typeface="Chiller" panose="04020404031007020602" pitchFamily="82" charset="0"/>
              </a:rPr>
              <a:t>as </a:t>
            </a:r>
            <a:r>
              <a:rPr lang="en-US" sz="3200" spc="-150" dirty="0">
                <a:latin typeface="Chiller" panose="04020404031007020602" pitchFamily="82" charset="0"/>
              </a:rPr>
              <a:t>the </a:t>
            </a:r>
            <a:r>
              <a:rPr lang="en-US" sz="3200" spc="-150" dirty="0" err="1">
                <a:latin typeface="Chiller" panose="04020404031007020602" pitchFamily="82" charset="0"/>
              </a:rPr>
              <a:t>Knucker</a:t>
            </a:r>
            <a:r>
              <a:rPr lang="en-US" sz="3200" spc="-150" dirty="0">
                <a:latin typeface="Chiller" panose="04020404031007020602" pitchFamily="82" charset="0"/>
              </a:rPr>
              <a:t> and inhabited a supposedly </a:t>
            </a:r>
            <a:r>
              <a:rPr lang="ru-RU" sz="3200" spc="-150" dirty="0" smtClean="0">
                <a:solidFill>
                  <a:srgbClr val="FF0000"/>
                </a:solidFill>
                <a:latin typeface="Chiller" panose="04020404031007020602" pitchFamily="82" charset="0"/>
              </a:rPr>
              <a:t>2</a:t>
            </a:r>
            <a:r>
              <a:rPr lang="en-US" sz="3200" spc="-150" dirty="0" smtClean="0">
                <a:solidFill>
                  <a:srgbClr val="FF0000"/>
                </a:solidFill>
                <a:latin typeface="Chiller" panose="04020404031007020602" pitchFamily="82" charset="0"/>
              </a:rPr>
              <a:t>________</a:t>
            </a:r>
            <a:r>
              <a:rPr lang="en-US" sz="3200" spc="-150" dirty="0" smtClean="0">
                <a:latin typeface="Chiller" panose="04020404031007020602" pitchFamily="82" charset="0"/>
              </a:rPr>
              <a:t> </a:t>
            </a:r>
            <a:r>
              <a:rPr lang="en-US" sz="3200" spc="-150" dirty="0">
                <a:latin typeface="Chiller" panose="04020404031007020602" pitchFamily="82" charset="0"/>
              </a:rPr>
              <a:t>pool known as the </a:t>
            </a:r>
            <a:r>
              <a:rPr lang="en-US" sz="3200" spc="-150" dirty="0" err="1">
                <a:latin typeface="Chiller" panose="04020404031007020602" pitchFamily="82" charset="0"/>
              </a:rPr>
              <a:t>Knucker</a:t>
            </a:r>
            <a:r>
              <a:rPr lang="en-US" sz="3200" spc="-150" dirty="0">
                <a:latin typeface="Chiller" panose="04020404031007020602" pitchFamily="82" charset="0"/>
              </a:rPr>
              <a:t> Hole and is situated just to the north of </a:t>
            </a:r>
            <a:r>
              <a:rPr lang="en-US" sz="3200" spc="-150" dirty="0" err="1">
                <a:latin typeface="Chiller" panose="04020404031007020602" pitchFamily="82" charset="0"/>
              </a:rPr>
              <a:t>Lyminster</a:t>
            </a:r>
            <a:r>
              <a:rPr lang="en-US" sz="3200" spc="-150" dirty="0">
                <a:latin typeface="Chiller" panose="04020404031007020602" pitchFamily="82" charset="0"/>
              </a:rPr>
              <a:t>.</a:t>
            </a:r>
            <a:endParaRPr lang="ru-RU" sz="3200" spc="-150" dirty="0">
              <a:latin typeface="Chiller" panose="04020404031007020602" pitchFamily="82" charset="0"/>
            </a:endParaRPr>
          </a:p>
          <a:p>
            <a:pPr marL="0" indent="0">
              <a:buNone/>
            </a:pPr>
            <a:r>
              <a:rPr lang="en-US" sz="3200" spc="-150" dirty="0">
                <a:latin typeface="Chiller" panose="04020404031007020602" pitchFamily="82" charset="0"/>
              </a:rPr>
              <a:t> In the first version, the dragon </a:t>
            </a:r>
            <a:r>
              <a:rPr lang="ru-RU" sz="3200" spc="-150" dirty="0" smtClean="0">
                <a:solidFill>
                  <a:srgbClr val="FF0000"/>
                </a:solidFill>
                <a:latin typeface="Chiller" panose="04020404031007020602" pitchFamily="82" charset="0"/>
              </a:rPr>
              <a:t>3___</a:t>
            </a:r>
            <a:r>
              <a:rPr lang="en-US" sz="3200" spc="-150" dirty="0" smtClean="0">
                <a:solidFill>
                  <a:srgbClr val="FF0000"/>
                </a:solidFill>
                <a:latin typeface="Chiller" panose="04020404031007020602" pitchFamily="82" charset="0"/>
              </a:rPr>
              <a:t>________</a:t>
            </a:r>
            <a:r>
              <a:rPr lang="en-US" sz="3200" spc="-150" dirty="0" smtClean="0">
                <a:latin typeface="Chiller" panose="04020404031007020602" pitchFamily="82" charset="0"/>
              </a:rPr>
              <a:t>the </a:t>
            </a:r>
            <a:r>
              <a:rPr lang="en-US" sz="3200" spc="-150" dirty="0">
                <a:latin typeface="Chiller" panose="04020404031007020602" pitchFamily="82" charset="0"/>
              </a:rPr>
              <a:t>area and </a:t>
            </a:r>
            <a:r>
              <a:rPr lang="ru-RU" sz="3200" spc="-150" dirty="0" smtClean="0">
                <a:solidFill>
                  <a:srgbClr val="FF0000"/>
                </a:solidFill>
                <a:latin typeface="Chiller" panose="04020404031007020602" pitchFamily="82" charset="0"/>
              </a:rPr>
              <a:t>4__</a:t>
            </a:r>
            <a:r>
              <a:rPr lang="en-US" sz="3200" spc="-150" dirty="0" smtClean="0">
                <a:solidFill>
                  <a:srgbClr val="FF0000"/>
                </a:solidFill>
                <a:latin typeface="Chiller" panose="04020404031007020602" pitchFamily="82" charset="0"/>
              </a:rPr>
              <a:t>________</a:t>
            </a:r>
            <a:r>
              <a:rPr lang="en-US" sz="3200" spc="-150" dirty="0" smtClean="0">
                <a:latin typeface="Chiller" panose="04020404031007020602" pitchFamily="82" charset="0"/>
              </a:rPr>
              <a:t>all </a:t>
            </a:r>
            <a:r>
              <a:rPr lang="en-US" sz="3200" spc="-150" dirty="0">
                <a:latin typeface="Chiller" panose="04020404031007020602" pitchFamily="82" charset="0"/>
              </a:rPr>
              <a:t>the women in the area, leaving only the King of Sussex’s daughter. The King offered his daughter’s hand in marriage to anyone who could </a:t>
            </a:r>
            <a:r>
              <a:rPr lang="ru-RU" sz="3200" spc="-150" dirty="0" smtClean="0">
                <a:solidFill>
                  <a:srgbClr val="FF0000"/>
                </a:solidFill>
                <a:latin typeface="Chiller" panose="04020404031007020602" pitchFamily="82" charset="0"/>
              </a:rPr>
              <a:t>5___</a:t>
            </a:r>
            <a:r>
              <a:rPr lang="en-US" sz="3200" spc="-150" dirty="0" smtClean="0">
                <a:solidFill>
                  <a:srgbClr val="FF0000"/>
                </a:solidFill>
                <a:latin typeface="Chiller" panose="04020404031007020602" pitchFamily="82" charset="0"/>
              </a:rPr>
              <a:t>___</a:t>
            </a:r>
            <a:r>
              <a:rPr lang="en-US" sz="3200" spc="-150" dirty="0" smtClean="0">
                <a:latin typeface="Chiller" panose="04020404031007020602" pitchFamily="82" charset="0"/>
              </a:rPr>
              <a:t> her </a:t>
            </a:r>
            <a:r>
              <a:rPr lang="en-US" sz="3200" spc="-150" dirty="0">
                <a:latin typeface="Chiller" panose="04020404031007020602" pitchFamily="82" charset="0"/>
              </a:rPr>
              <a:t>from the dragon’s jaws. A wandering knight </a:t>
            </a:r>
            <a:r>
              <a:rPr lang="ru-RU" sz="3200" spc="-150" dirty="0" smtClean="0">
                <a:solidFill>
                  <a:srgbClr val="FF0000"/>
                </a:solidFill>
                <a:latin typeface="Chiller" panose="04020404031007020602" pitchFamily="82" charset="0"/>
              </a:rPr>
              <a:t>6___</a:t>
            </a:r>
            <a:r>
              <a:rPr lang="en-US" sz="3200" spc="-150" dirty="0" smtClean="0">
                <a:solidFill>
                  <a:srgbClr val="FF0000"/>
                </a:solidFill>
                <a:latin typeface="Chiller" panose="04020404031007020602" pitchFamily="82" charset="0"/>
              </a:rPr>
              <a:t>_____</a:t>
            </a:r>
            <a:r>
              <a:rPr lang="ru-RU" sz="3200" spc="-150" dirty="0" smtClean="0">
                <a:solidFill>
                  <a:srgbClr val="FF0000"/>
                </a:solidFill>
                <a:latin typeface="Chiller" panose="04020404031007020602" pitchFamily="82" charset="0"/>
              </a:rPr>
              <a:t> </a:t>
            </a:r>
            <a:r>
              <a:rPr lang="en-US" sz="3200" spc="-150" dirty="0" smtClean="0">
                <a:latin typeface="Chiller" panose="04020404031007020602" pitchFamily="82" charset="0"/>
              </a:rPr>
              <a:t>the </a:t>
            </a:r>
            <a:r>
              <a:rPr lang="en-US" sz="3200" spc="-150" dirty="0">
                <a:latin typeface="Chiller" panose="04020404031007020602" pitchFamily="82" charset="0"/>
              </a:rPr>
              <a:t>challenge and slew the beast. </a:t>
            </a:r>
            <a:endParaRPr lang="ru-RU" sz="3200" spc="-150" dirty="0">
              <a:latin typeface="Chiller" panose="04020404031007020602" pitchFamily="82" charset="0"/>
            </a:endParaRPr>
          </a:p>
        </p:txBody>
      </p:sp>
      <p:sp>
        <p:nvSpPr>
          <p:cNvPr id="4" name="TextBox 3"/>
          <p:cNvSpPr txBox="1"/>
          <p:nvPr/>
        </p:nvSpPr>
        <p:spPr>
          <a:xfrm>
            <a:off x="5049982" y="2847109"/>
            <a:ext cx="2639291" cy="584775"/>
          </a:xfrm>
          <a:prstGeom prst="rect">
            <a:avLst/>
          </a:prstGeom>
          <a:noFill/>
        </p:spPr>
        <p:txBody>
          <a:bodyPr wrap="square" rtlCol="0">
            <a:spAutoFit/>
          </a:bodyPr>
          <a:lstStyle/>
          <a:p>
            <a:r>
              <a:rPr lang="en-US" sz="3200" dirty="0" smtClean="0">
                <a:solidFill>
                  <a:srgbClr val="FF0000"/>
                </a:solidFill>
                <a:latin typeface="Chiller" panose="04020404031007020602" pitchFamily="82" charset="0"/>
              </a:rPr>
              <a:t>bottomless</a:t>
            </a:r>
            <a:endParaRPr lang="ru-RU" sz="3200" dirty="0">
              <a:solidFill>
                <a:srgbClr val="FF0000"/>
              </a:solidFill>
            </a:endParaRPr>
          </a:p>
        </p:txBody>
      </p:sp>
      <p:sp>
        <p:nvSpPr>
          <p:cNvPr id="5" name="TextBox 4"/>
          <p:cNvSpPr txBox="1"/>
          <p:nvPr/>
        </p:nvSpPr>
        <p:spPr>
          <a:xfrm>
            <a:off x="4229098" y="4002836"/>
            <a:ext cx="3948546" cy="584775"/>
          </a:xfrm>
          <a:prstGeom prst="rect">
            <a:avLst/>
          </a:prstGeom>
          <a:noFill/>
        </p:spPr>
        <p:txBody>
          <a:bodyPr wrap="square" rtlCol="0">
            <a:spAutoFit/>
          </a:bodyPr>
          <a:lstStyle/>
          <a:p>
            <a:r>
              <a:rPr lang="en-US" sz="3200" dirty="0">
                <a:solidFill>
                  <a:srgbClr val="FF0000"/>
                </a:solidFill>
                <a:latin typeface="Chiller" panose="04020404031007020602" pitchFamily="82" charset="0"/>
              </a:rPr>
              <a:t>w</a:t>
            </a:r>
            <a:r>
              <a:rPr lang="en-US" sz="3200" dirty="0" smtClean="0">
                <a:solidFill>
                  <a:srgbClr val="FF0000"/>
                </a:solidFill>
                <a:latin typeface="Chiller" panose="04020404031007020602" pitchFamily="82" charset="0"/>
              </a:rPr>
              <a:t>as terrorizing</a:t>
            </a:r>
            <a:endParaRPr lang="ru-RU" sz="3200" dirty="0">
              <a:solidFill>
                <a:srgbClr val="FF0000"/>
              </a:solidFill>
            </a:endParaRPr>
          </a:p>
        </p:txBody>
      </p:sp>
      <p:sp>
        <p:nvSpPr>
          <p:cNvPr id="6" name="TextBox 5"/>
          <p:cNvSpPr txBox="1"/>
          <p:nvPr/>
        </p:nvSpPr>
        <p:spPr>
          <a:xfrm>
            <a:off x="9393382" y="2374433"/>
            <a:ext cx="3169227" cy="584775"/>
          </a:xfrm>
          <a:prstGeom prst="rect">
            <a:avLst/>
          </a:prstGeom>
          <a:noFill/>
        </p:spPr>
        <p:txBody>
          <a:bodyPr wrap="square" rtlCol="0">
            <a:spAutoFit/>
          </a:bodyPr>
          <a:lstStyle/>
          <a:p>
            <a:r>
              <a:rPr lang="en-US" sz="3200" dirty="0">
                <a:solidFill>
                  <a:srgbClr val="FF0000"/>
                </a:solidFill>
                <a:latin typeface="Chiller" panose="04020404031007020602" pitchFamily="82" charset="0"/>
              </a:rPr>
              <a:t>w</a:t>
            </a:r>
            <a:r>
              <a:rPr lang="en-US" sz="3200" dirty="0" smtClean="0">
                <a:solidFill>
                  <a:srgbClr val="FF0000"/>
                </a:solidFill>
                <a:latin typeface="Chiller" panose="04020404031007020602" pitchFamily="82" charset="0"/>
              </a:rPr>
              <a:t>as known</a:t>
            </a:r>
            <a:endParaRPr lang="ru-RU" sz="3200" dirty="0">
              <a:solidFill>
                <a:srgbClr val="FF0000"/>
              </a:solidFill>
            </a:endParaRPr>
          </a:p>
        </p:txBody>
      </p:sp>
      <p:sp>
        <p:nvSpPr>
          <p:cNvPr id="7" name="TextBox 6"/>
          <p:cNvSpPr txBox="1"/>
          <p:nvPr/>
        </p:nvSpPr>
        <p:spPr>
          <a:xfrm>
            <a:off x="8056996" y="4002835"/>
            <a:ext cx="3855027" cy="584775"/>
          </a:xfrm>
          <a:prstGeom prst="rect">
            <a:avLst/>
          </a:prstGeom>
          <a:noFill/>
        </p:spPr>
        <p:txBody>
          <a:bodyPr wrap="square" rtlCol="0">
            <a:spAutoFit/>
          </a:bodyPr>
          <a:lstStyle/>
          <a:p>
            <a:r>
              <a:rPr lang="en-US" sz="3200" dirty="0">
                <a:solidFill>
                  <a:srgbClr val="FF0000"/>
                </a:solidFill>
                <a:latin typeface="Chiller" panose="04020404031007020602" pitchFamily="82" charset="0"/>
              </a:rPr>
              <a:t>h</a:t>
            </a:r>
            <a:r>
              <a:rPr lang="en-US" sz="3200" dirty="0" smtClean="0">
                <a:solidFill>
                  <a:srgbClr val="FF0000"/>
                </a:solidFill>
                <a:latin typeface="Chiller" panose="04020404031007020602" pitchFamily="82" charset="0"/>
              </a:rPr>
              <a:t>ad eaten</a:t>
            </a:r>
            <a:endParaRPr lang="ru-RU" sz="3200" dirty="0">
              <a:solidFill>
                <a:srgbClr val="FF0000"/>
              </a:solidFill>
            </a:endParaRPr>
          </a:p>
        </p:txBody>
      </p:sp>
      <p:sp>
        <p:nvSpPr>
          <p:cNvPr id="8" name="TextBox 7"/>
          <p:cNvSpPr txBox="1"/>
          <p:nvPr/>
        </p:nvSpPr>
        <p:spPr>
          <a:xfrm>
            <a:off x="9126682" y="4999783"/>
            <a:ext cx="3065318" cy="584775"/>
          </a:xfrm>
          <a:prstGeom prst="rect">
            <a:avLst/>
          </a:prstGeom>
          <a:noFill/>
        </p:spPr>
        <p:txBody>
          <a:bodyPr wrap="square" rtlCol="0">
            <a:spAutoFit/>
          </a:bodyPr>
          <a:lstStyle/>
          <a:p>
            <a:r>
              <a:rPr lang="en-US" sz="3200" dirty="0">
                <a:solidFill>
                  <a:srgbClr val="FF0000"/>
                </a:solidFill>
                <a:latin typeface="Chiller" panose="04020404031007020602" pitchFamily="82" charset="0"/>
              </a:rPr>
              <a:t>t</a:t>
            </a:r>
            <a:r>
              <a:rPr lang="en-US" sz="3200" dirty="0" smtClean="0">
                <a:solidFill>
                  <a:srgbClr val="FF0000"/>
                </a:solidFill>
                <a:latin typeface="Chiller" panose="04020404031007020602" pitchFamily="82" charset="0"/>
              </a:rPr>
              <a:t>ook up</a:t>
            </a:r>
            <a:endParaRPr lang="ru-RU" sz="3200" dirty="0">
              <a:solidFill>
                <a:srgbClr val="FF0000"/>
              </a:solidFill>
            </a:endParaRPr>
          </a:p>
        </p:txBody>
      </p:sp>
      <p:sp>
        <p:nvSpPr>
          <p:cNvPr id="10" name="TextBox 9"/>
          <p:cNvSpPr txBox="1"/>
          <p:nvPr/>
        </p:nvSpPr>
        <p:spPr>
          <a:xfrm>
            <a:off x="2805545" y="4999784"/>
            <a:ext cx="2348346" cy="584775"/>
          </a:xfrm>
          <a:prstGeom prst="rect">
            <a:avLst/>
          </a:prstGeom>
          <a:noFill/>
        </p:spPr>
        <p:txBody>
          <a:bodyPr wrap="square" rtlCol="0">
            <a:spAutoFit/>
          </a:bodyPr>
          <a:lstStyle/>
          <a:p>
            <a:r>
              <a:rPr lang="en-US" sz="3200" dirty="0" smtClean="0">
                <a:solidFill>
                  <a:srgbClr val="FF0000"/>
                </a:solidFill>
                <a:latin typeface="Chiller" panose="04020404031007020602" pitchFamily="82" charset="0"/>
              </a:rPr>
              <a:t>deliver</a:t>
            </a:r>
            <a:endParaRPr lang="ru-RU" sz="3200" dirty="0">
              <a:solidFill>
                <a:srgbClr val="FF0000"/>
              </a:solidFill>
            </a:endParaRPr>
          </a:p>
        </p:txBody>
      </p:sp>
    </p:spTree>
    <p:extLst>
      <p:ext uri="{BB962C8B-B14F-4D97-AF65-F5344CB8AC3E}">
        <p14:creationId xmlns:p14="http://schemas.microsoft.com/office/powerpoint/2010/main" val="2744525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sz="2800" dirty="0" smtClean="0"/>
              <a:t>Task2. Fill in the gaps with the right form of the verb</a:t>
            </a:r>
            <a:endParaRPr lang="ru-RU" sz="2800" dirty="0"/>
          </a:p>
        </p:txBody>
      </p:sp>
      <p:sp>
        <p:nvSpPr>
          <p:cNvPr id="3" name="Объект 2"/>
          <p:cNvSpPr>
            <a:spLocks noGrp="1"/>
          </p:cNvSpPr>
          <p:nvPr>
            <p:ph idx="1"/>
          </p:nvPr>
        </p:nvSpPr>
        <p:spPr>
          <a:xfrm>
            <a:off x="237744" y="1709929"/>
            <a:ext cx="11029813" cy="4919472"/>
          </a:xfrm>
        </p:spPr>
        <p:txBody>
          <a:bodyPr>
            <a:normAutofit lnSpcReduction="10000"/>
          </a:bodyPr>
          <a:lstStyle/>
          <a:p>
            <a:pPr marL="36900" indent="0">
              <a:buNone/>
            </a:pPr>
            <a:r>
              <a:rPr lang="en-US" sz="3600" spc="-150" dirty="0" smtClean="0">
                <a:solidFill>
                  <a:srgbClr val="FF0000"/>
                </a:solidFill>
                <a:latin typeface="Chiller" panose="04020404031007020602" pitchFamily="82" charset="0"/>
              </a:rPr>
              <a:t>eat</a:t>
            </a:r>
            <a:r>
              <a:rPr lang="ru-RU" sz="3600" spc="-150" dirty="0" smtClean="0">
                <a:solidFill>
                  <a:srgbClr val="FF0000"/>
                </a:solidFill>
                <a:latin typeface="Chiller" panose="04020404031007020602" pitchFamily="82" charset="0"/>
              </a:rPr>
              <a:t>, </a:t>
            </a:r>
            <a:r>
              <a:rPr lang="en-US" sz="3600" spc="-150" dirty="0" smtClean="0">
                <a:solidFill>
                  <a:srgbClr val="FF0000"/>
                </a:solidFill>
                <a:latin typeface="Chiller" panose="04020404031007020602" pitchFamily="82" charset="0"/>
              </a:rPr>
              <a:t>die</a:t>
            </a:r>
            <a:r>
              <a:rPr lang="ru-RU" sz="3600" spc="-150" dirty="0" smtClean="0">
                <a:solidFill>
                  <a:srgbClr val="FF0000"/>
                </a:solidFill>
                <a:latin typeface="Chiller" panose="04020404031007020602" pitchFamily="82" charset="0"/>
              </a:rPr>
              <a:t>(2),</a:t>
            </a:r>
            <a:r>
              <a:rPr lang="en-US" sz="3600" spc="-150" dirty="0" smtClean="0">
                <a:solidFill>
                  <a:srgbClr val="FF0000"/>
                </a:solidFill>
                <a:latin typeface="Chiller" panose="04020404031007020602" pitchFamily="82" charset="0"/>
              </a:rPr>
              <a:t> transport,</a:t>
            </a:r>
            <a:r>
              <a:rPr lang="ru-RU" sz="3600" spc="-150" dirty="0" smtClean="0">
                <a:solidFill>
                  <a:srgbClr val="FF0000"/>
                </a:solidFill>
                <a:latin typeface="Chiller" panose="04020404031007020602" pitchFamily="82" charset="0"/>
              </a:rPr>
              <a:t> </a:t>
            </a:r>
            <a:r>
              <a:rPr lang="en-US" sz="3600" spc="-150" dirty="0" smtClean="0">
                <a:solidFill>
                  <a:srgbClr val="FF0000"/>
                </a:solidFill>
                <a:latin typeface="Chiller" panose="04020404031007020602" pitchFamily="82" charset="0"/>
              </a:rPr>
              <a:t>feed, wipe, kill, need, to be (2), bake, get </a:t>
            </a:r>
            <a:endParaRPr lang="ru-RU" sz="3600" spc="-150" dirty="0" smtClean="0">
              <a:solidFill>
                <a:srgbClr val="FF0000"/>
              </a:solidFill>
              <a:latin typeface="Chiller" panose="04020404031007020602" pitchFamily="82" charset="0"/>
            </a:endParaRPr>
          </a:p>
          <a:p>
            <a:pPr marL="36900" indent="0">
              <a:buNone/>
            </a:pPr>
            <a:r>
              <a:rPr lang="en-US" sz="3600" spc="-150" dirty="0" smtClean="0">
                <a:latin typeface="Chiller" panose="04020404031007020602" pitchFamily="82" charset="0"/>
              </a:rPr>
              <a:t>Others </a:t>
            </a:r>
            <a:r>
              <a:rPr lang="en-US" sz="3600" spc="-150" dirty="0">
                <a:latin typeface="Chiller" panose="04020404031007020602" pitchFamily="82" charset="0"/>
              </a:rPr>
              <a:t>say it </a:t>
            </a:r>
            <a:r>
              <a:rPr lang="en-US" sz="3600" spc="-150" dirty="0" smtClean="0">
                <a:solidFill>
                  <a:srgbClr val="FF0000"/>
                </a:solidFill>
                <a:latin typeface="Chiller" panose="04020404031007020602" pitchFamily="82" charset="0"/>
              </a:rPr>
              <a:t>1_____</a:t>
            </a:r>
            <a:r>
              <a:rPr lang="en-US" sz="3600" spc="-150" dirty="0" smtClean="0">
                <a:latin typeface="Chiller" panose="04020404031007020602" pitchFamily="82" charset="0"/>
              </a:rPr>
              <a:t> </a:t>
            </a:r>
            <a:r>
              <a:rPr lang="en-US" sz="3600" spc="-150" dirty="0">
                <a:latin typeface="Chiller" panose="04020404031007020602" pitchFamily="82" charset="0"/>
              </a:rPr>
              <a:t>a local lad named Jim </a:t>
            </a:r>
            <a:r>
              <a:rPr lang="en-US" sz="3600" spc="-150" dirty="0" err="1">
                <a:latin typeface="Chiller" panose="04020404031007020602" pitchFamily="82" charset="0"/>
              </a:rPr>
              <a:t>Puttock</a:t>
            </a:r>
            <a:r>
              <a:rPr lang="en-US" sz="3600" spc="-150" dirty="0">
                <a:latin typeface="Chiller" panose="04020404031007020602" pitchFamily="82" charset="0"/>
              </a:rPr>
              <a:t> who</a:t>
            </a:r>
            <a:r>
              <a:rPr lang="en-US" sz="3600" spc="-150" dirty="0">
                <a:solidFill>
                  <a:srgbClr val="FF0000"/>
                </a:solidFill>
                <a:latin typeface="Chiller" panose="04020404031007020602" pitchFamily="82" charset="0"/>
              </a:rPr>
              <a:t> 2</a:t>
            </a:r>
            <a:r>
              <a:rPr lang="en-US" sz="3600" spc="-150" dirty="0" smtClean="0">
                <a:solidFill>
                  <a:srgbClr val="FF0000"/>
                </a:solidFill>
                <a:latin typeface="Chiller" panose="04020404031007020602" pitchFamily="82" charset="0"/>
              </a:rPr>
              <a:t>_____ </a:t>
            </a:r>
            <a:r>
              <a:rPr lang="en-US" sz="3600" spc="-150" dirty="0">
                <a:latin typeface="Chiller" panose="04020404031007020602" pitchFamily="82" charset="0"/>
              </a:rPr>
              <a:t>the dragon an </a:t>
            </a:r>
            <a:r>
              <a:rPr lang="en-US" sz="3600" spc="-150" dirty="0" smtClean="0">
                <a:solidFill>
                  <a:srgbClr val="00B0F0"/>
                </a:solidFill>
                <a:latin typeface="Chiller" panose="04020404031007020602" pitchFamily="82" charset="0"/>
              </a:rPr>
              <a:t>indigestible </a:t>
            </a:r>
            <a:r>
              <a:rPr lang="en-US" sz="3600" spc="-150" dirty="0">
                <a:latin typeface="Chiller" panose="04020404031007020602" pitchFamily="82" charset="0"/>
              </a:rPr>
              <a:t>pudding, then </a:t>
            </a:r>
            <a:r>
              <a:rPr lang="en-US" sz="3600" spc="-150" dirty="0">
                <a:solidFill>
                  <a:srgbClr val="FF0000"/>
                </a:solidFill>
                <a:latin typeface="Chiller" panose="04020404031007020602" pitchFamily="82" charset="0"/>
              </a:rPr>
              <a:t>3</a:t>
            </a:r>
            <a:r>
              <a:rPr lang="en-US" sz="3600" spc="-150" dirty="0" smtClean="0">
                <a:solidFill>
                  <a:srgbClr val="FF0000"/>
                </a:solidFill>
                <a:latin typeface="Chiller" panose="04020404031007020602" pitchFamily="82" charset="0"/>
              </a:rPr>
              <a:t>_____</a:t>
            </a:r>
            <a:r>
              <a:rPr lang="en-US" sz="3600" spc="-150" dirty="0" smtClean="0">
                <a:latin typeface="Chiller" panose="04020404031007020602" pitchFamily="82" charset="0"/>
              </a:rPr>
              <a:t> </a:t>
            </a:r>
            <a:r>
              <a:rPr lang="en-US" sz="3600" spc="-150" dirty="0">
                <a:latin typeface="Chiller" panose="04020404031007020602" pitchFamily="82" charset="0"/>
              </a:rPr>
              <a:t>it while it </a:t>
            </a:r>
            <a:r>
              <a:rPr lang="en-US" sz="3600" spc="-150" dirty="0" smtClean="0">
                <a:solidFill>
                  <a:srgbClr val="FF0000"/>
                </a:solidFill>
                <a:latin typeface="Chiller" panose="04020404031007020602" pitchFamily="82" charset="0"/>
              </a:rPr>
              <a:t>4_____</a:t>
            </a:r>
            <a:r>
              <a:rPr lang="en-US" sz="3600" spc="-150" dirty="0" smtClean="0">
                <a:latin typeface="Chiller" panose="04020404031007020602" pitchFamily="82" charset="0"/>
              </a:rPr>
              <a:t> </a:t>
            </a:r>
            <a:r>
              <a:rPr lang="en-US" sz="3600" spc="-150" dirty="0">
                <a:solidFill>
                  <a:srgbClr val="00B0F0"/>
                </a:solidFill>
                <a:latin typeface="Chiller" panose="04020404031007020602" pitchFamily="82" charset="0"/>
              </a:rPr>
              <a:t>indisposed </a:t>
            </a:r>
            <a:r>
              <a:rPr lang="en-US" sz="3600" spc="-150" dirty="0">
                <a:latin typeface="Chiller" panose="04020404031007020602" pitchFamily="82" charset="0"/>
              </a:rPr>
              <a:t>with a bout of </a:t>
            </a:r>
            <a:r>
              <a:rPr lang="en-US" sz="3600" spc="-150" dirty="0">
                <a:solidFill>
                  <a:srgbClr val="00B0F0"/>
                </a:solidFill>
                <a:latin typeface="Chiller" panose="04020404031007020602" pitchFamily="82" charset="0"/>
              </a:rPr>
              <a:t>bellyache</a:t>
            </a:r>
            <a:r>
              <a:rPr lang="en-US" sz="3600" spc="-150" dirty="0">
                <a:latin typeface="Chiller" panose="04020404031007020602" pitchFamily="82" charset="0"/>
              </a:rPr>
              <a:t>! He </a:t>
            </a:r>
            <a:r>
              <a:rPr lang="en-US" sz="3600" spc="-150" dirty="0" smtClean="0">
                <a:solidFill>
                  <a:srgbClr val="FF0000"/>
                </a:solidFill>
                <a:latin typeface="Chiller" panose="04020404031007020602" pitchFamily="82" charset="0"/>
              </a:rPr>
              <a:t>5______</a:t>
            </a:r>
            <a:r>
              <a:rPr lang="en-US" sz="3600" spc="-150" dirty="0" smtClean="0">
                <a:latin typeface="Chiller" panose="04020404031007020602" pitchFamily="82" charset="0"/>
              </a:rPr>
              <a:t> </a:t>
            </a:r>
            <a:r>
              <a:rPr lang="en-US" sz="3600" spc="-150" dirty="0">
                <a:latin typeface="Chiller" panose="04020404031007020602" pitchFamily="82" charset="0"/>
              </a:rPr>
              <a:t>some of the dragon’s blood on his hand and, after </a:t>
            </a:r>
            <a:r>
              <a:rPr lang="en-US" sz="3600" spc="-150" dirty="0" smtClean="0">
                <a:solidFill>
                  <a:srgbClr val="FF0000"/>
                </a:solidFill>
                <a:latin typeface="Chiller" panose="04020404031007020602" pitchFamily="82" charset="0"/>
              </a:rPr>
              <a:t>6_____</a:t>
            </a:r>
            <a:r>
              <a:rPr lang="en-US" sz="3600" spc="-150" dirty="0" smtClean="0">
                <a:latin typeface="Chiller" panose="04020404031007020602" pitchFamily="82" charset="0"/>
              </a:rPr>
              <a:t> </a:t>
            </a:r>
            <a:r>
              <a:rPr lang="en-US" sz="3600" spc="-150" dirty="0">
                <a:latin typeface="Chiller" panose="04020404031007020602" pitchFamily="82" charset="0"/>
              </a:rPr>
              <a:t>his mouth after a celebratory pint of beer, </a:t>
            </a:r>
            <a:r>
              <a:rPr lang="en-US" sz="3600" spc="-150" dirty="0" err="1">
                <a:latin typeface="Chiller" panose="04020404031007020602" pitchFamily="82" charset="0"/>
              </a:rPr>
              <a:t>Puttock</a:t>
            </a:r>
            <a:r>
              <a:rPr lang="en-US" sz="3600" spc="-150" dirty="0">
                <a:latin typeface="Chiller" panose="04020404031007020602" pitchFamily="82" charset="0"/>
              </a:rPr>
              <a:t> also </a:t>
            </a:r>
            <a:r>
              <a:rPr lang="en-US" sz="3600" spc="-150" dirty="0" smtClean="0">
                <a:solidFill>
                  <a:srgbClr val="FF0000"/>
                </a:solidFill>
                <a:latin typeface="Chiller" panose="04020404031007020602" pitchFamily="82" charset="0"/>
              </a:rPr>
              <a:t>7_______</a:t>
            </a:r>
            <a:r>
              <a:rPr lang="en-US" sz="3600" spc="-150" dirty="0" smtClean="0">
                <a:latin typeface="Chiller" panose="04020404031007020602" pitchFamily="82" charset="0"/>
              </a:rPr>
              <a:t>. </a:t>
            </a:r>
            <a:endParaRPr lang="ru-RU" sz="3600" spc="-150" dirty="0" smtClean="0">
              <a:latin typeface="Chiller" panose="04020404031007020602" pitchFamily="82" charset="0"/>
            </a:endParaRPr>
          </a:p>
          <a:p>
            <a:pPr marL="36900" indent="0">
              <a:buNone/>
            </a:pPr>
            <a:r>
              <a:rPr lang="en-US" sz="3600" spc="-150" dirty="0" smtClean="0">
                <a:latin typeface="Chiller" panose="04020404031007020602" pitchFamily="82" charset="0"/>
              </a:rPr>
              <a:t>In </a:t>
            </a:r>
            <a:r>
              <a:rPr lang="en-US" sz="3600" spc="-150" dirty="0">
                <a:latin typeface="Chiller" panose="04020404031007020602" pitchFamily="82" charset="0"/>
              </a:rPr>
              <a:t>the third variation, Jim </a:t>
            </a:r>
            <a:r>
              <a:rPr lang="en-US" sz="3600" spc="-150" dirty="0" smtClean="0">
                <a:solidFill>
                  <a:srgbClr val="FF0000"/>
                </a:solidFill>
                <a:latin typeface="Chiller" panose="04020404031007020602" pitchFamily="82" charset="0"/>
              </a:rPr>
              <a:t>8_______</a:t>
            </a:r>
            <a:r>
              <a:rPr lang="en-US" sz="3600" spc="-150" dirty="0" smtClean="0">
                <a:latin typeface="Chiller" panose="04020404031007020602" pitchFamily="82" charset="0"/>
              </a:rPr>
              <a:t> </a:t>
            </a:r>
            <a:r>
              <a:rPr lang="en-US" sz="3600" spc="-150" dirty="0">
                <a:latin typeface="Chiller" panose="04020404031007020602" pitchFamily="82" charset="0"/>
              </a:rPr>
              <a:t>a </a:t>
            </a:r>
            <a:r>
              <a:rPr lang="en-US" sz="3600" spc="-150" dirty="0">
                <a:solidFill>
                  <a:schemeClr val="tx1">
                    <a:lumMod val="85000"/>
                  </a:schemeClr>
                </a:solidFill>
                <a:latin typeface="Chiller" panose="04020404031007020602" pitchFamily="82" charset="0"/>
              </a:rPr>
              <a:t>poisoned</a:t>
            </a:r>
            <a:r>
              <a:rPr lang="en-US" sz="3600" spc="-150" dirty="0">
                <a:latin typeface="Chiller" panose="04020404031007020602" pitchFamily="82" charset="0"/>
              </a:rPr>
              <a:t> pie so </a:t>
            </a:r>
            <a:r>
              <a:rPr lang="en-US" sz="3600" spc="-150" dirty="0" smtClean="0">
                <a:latin typeface="Chiller" panose="04020404031007020602" pitchFamily="82" charset="0"/>
              </a:rPr>
              <a:t>huge that </a:t>
            </a:r>
            <a:r>
              <a:rPr lang="en-US" sz="3600" spc="-150" dirty="0">
                <a:latin typeface="Chiller" panose="04020404031007020602" pitchFamily="82" charset="0"/>
              </a:rPr>
              <a:t>it </a:t>
            </a:r>
            <a:r>
              <a:rPr lang="en-US" sz="3600" spc="-150" dirty="0" smtClean="0">
                <a:solidFill>
                  <a:srgbClr val="FF0000"/>
                </a:solidFill>
                <a:latin typeface="Chiller" panose="04020404031007020602" pitchFamily="82" charset="0"/>
              </a:rPr>
              <a:t>9________ </a:t>
            </a:r>
            <a:r>
              <a:rPr lang="en-US" sz="3600" spc="-150" dirty="0">
                <a:latin typeface="Chiller" panose="04020404031007020602" pitchFamily="82" charset="0"/>
              </a:rPr>
              <a:t>a horse and cart to </a:t>
            </a:r>
            <a:r>
              <a:rPr lang="en-US" sz="3600" spc="-150" dirty="0" smtClean="0">
                <a:solidFill>
                  <a:srgbClr val="FF0000"/>
                </a:solidFill>
                <a:latin typeface="Chiller" panose="04020404031007020602" pitchFamily="82" charset="0"/>
              </a:rPr>
              <a:t>10________</a:t>
            </a:r>
            <a:r>
              <a:rPr lang="en-US" sz="3600" spc="-150" dirty="0" smtClean="0">
                <a:latin typeface="Chiller" panose="04020404031007020602" pitchFamily="82" charset="0"/>
              </a:rPr>
              <a:t> </a:t>
            </a:r>
            <a:r>
              <a:rPr lang="en-US" sz="3600" spc="-150" dirty="0">
                <a:latin typeface="Chiller" panose="04020404031007020602" pitchFamily="82" charset="0"/>
              </a:rPr>
              <a:t>it to the </a:t>
            </a:r>
            <a:r>
              <a:rPr lang="en-US" sz="3600" spc="-150" dirty="0" err="1">
                <a:latin typeface="Chiller" panose="04020404031007020602" pitchFamily="82" charset="0"/>
              </a:rPr>
              <a:t>Knucker</a:t>
            </a:r>
            <a:r>
              <a:rPr lang="en-US" sz="3600" spc="-150" dirty="0">
                <a:latin typeface="Chiller" panose="04020404031007020602" pitchFamily="82" charset="0"/>
              </a:rPr>
              <a:t> hole. The dragon </a:t>
            </a:r>
            <a:r>
              <a:rPr lang="en-US" sz="3600" spc="-150" dirty="0" smtClean="0">
                <a:solidFill>
                  <a:srgbClr val="FF0000"/>
                </a:solidFill>
                <a:latin typeface="Chiller" panose="04020404031007020602" pitchFamily="82" charset="0"/>
              </a:rPr>
              <a:t>11________ </a:t>
            </a:r>
            <a:r>
              <a:rPr lang="en-US" sz="3600" spc="-150" dirty="0">
                <a:latin typeface="Chiller" panose="04020404031007020602" pitchFamily="82" charset="0"/>
              </a:rPr>
              <a:t>the pie, the cart, and the horse, and </a:t>
            </a:r>
            <a:r>
              <a:rPr lang="en-US" sz="3600" spc="-150" dirty="0">
                <a:solidFill>
                  <a:srgbClr val="00B0F0"/>
                </a:solidFill>
                <a:latin typeface="Chiller" panose="04020404031007020602" pitchFamily="82" charset="0"/>
              </a:rPr>
              <a:t>subsequently</a:t>
            </a:r>
            <a:r>
              <a:rPr lang="en-US" sz="3600" spc="-150" dirty="0">
                <a:latin typeface="Chiller" panose="04020404031007020602" pitchFamily="82" charset="0"/>
              </a:rPr>
              <a:t> </a:t>
            </a:r>
            <a:r>
              <a:rPr lang="en-US" sz="3600" spc="-150" dirty="0" smtClean="0">
                <a:solidFill>
                  <a:srgbClr val="FF0000"/>
                </a:solidFill>
                <a:latin typeface="Chiller" panose="04020404031007020602" pitchFamily="82" charset="0"/>
              </a:rPr>
              <a:t>12________</a:t>
            </a:r>
            <a:r>
              <a:rPr lang="en-US" sz="3600" spc="-150" dirty="0" smtClean="0">
                <a:latin typeface="Chiller" panose="04020404031007020602" pitchFamily="82" charset="0"/>
              </a:rPr>
              <a:t>. </a:t>
            </a:r>
            <a:r>
              <a:rPr lang="en-US" sz="3600" spc="-150" dirty="0" err="1">
                <a:latin typeface="Chiller" panose="04020404031007020602" pitchFamily="82" charset="0"/>
              </a:rPr>
              <a:t>Knucker</a:t>
            </a:r>
            <a:r>
              <a:rPr lang="en-US" sz="3600" spc="-150" dirty="0">
                <a:latin typeface="Chiller" panose="04020404031007020602" pitchFamily="82" charset="0"/>
              </a:rPr>
              <a:t> is believed to derive from </a:t>
            </a:r>
            <a:r>
              <a:rPr lang="en-US" sz="3600" spc="-150" dirty="0" err="1">
                <a:latin typeface="Chiller" panose="04020404031007020602" pitchFamily="82" charset="0"/>
              </a:rPr>
              <a:t>nikyr</a:t>
            </a:r>
            <a:r>
              <a:rPr lang="en-US" sz="3600" spc="-150" dirty="0">
                <a:latin typeface="Chiller" panose="04020404031007020602" pitchFamily="82" charset="0"/>
              </a:rPr>
              <a:t>, Old Norse for water monster</a:t>
            </a:r>
            <a:r>
              <a:rPr lang="en-US" sz="3600" spc="-150" dirty="0" smtClean="0">
                <a:latin typeface="Chiller" panose="04020404031007020602" pitchFamily="82" charset="0"/>
              </a:rPr>
              <a:t>.</a:t>
            </a:r>
            <a:endParaRPr lang="en-US" sz="3600" spc="-150" dirty="0">
              <a:latin typeface="Chiller" panose="04020404031007020602" pitchFamily="82" charset="0"/>
            </a:endParaRPr>
          </a:p>
        </p:txBody>
      </p:sp>
      <p:sp>
        <p:nvSpPr>
          <p:cNvPr id="4" name="TextBox 3"/>
          <p:cNvSpPr txBox="1"/>
          <p:nvPr/>
        </p:nvSpPr>
        <p:spPr>
          <a:xfrm>
            <a:off x="2233440" y="2337955"/>
            <a:ext cx="2141132" cy="646331"/>
          </a:xfrm>
          <a:prstGeom prst="rect">
            <a:avLst/>
          </a:prstGeom>
          <a:noFill/>
        </p:spPr>
        <p:txBody>
          <a:bodyPr wrap="square" rtlCol="0">
            <a:spAutoFit/>
          </a:bodyPr>
          <a:lstStyle/>
          <a:p>
            <a:r>
              <a:rPr lang="en-US" sz="3600" dirty="0" smtClean="0">
                <a:solidFill>
                  <a:srgbClr val="FF0000"/>
                </a:solidFill>
                <a:latin typeface="Chiller" panose="04020404031007020602" pitchFamily="82" charset="0"/>
              </a:rPr>
              <a:t>was</a:t>
            </a:r>
            <a:endParaRPr lang="ru-RU" sz="3600" dirty="0">
              <a:solidFill>
                <a:srgbClr val="FF0000"/>
              </a:solidFill>
            </a:endParaRPr>
          </a:p>
        </p:txBody>
      </p:sp>
      <p:sp>
        <p:nvSpPr>
          <p:cNvPr id="5" name="TextBox 4"/>
          <p:cNvSpPr txBox="1"/>
          <p:nvPr/>
        </p:nvSpPr>
        <p:spPr>
          <a:xfrm>
            <a:off x="7678881" y="2337954"/>
            <a:ext cx="2763982" cy="646331"/>
          </a:xfrm>
          <a:prstGeom prst="rect">
            <a:avLst/>
          </a:prstGeom>
          <a:noFill/>
        </p:spPr>
        <p:txBody>
          <a:bodyPr wrap="square" rtlCol="0">
            <a:spAutoFit/>
          </a:bodyPr>
          <a:lstStyle/>
          <a:p>
            <a:r>
              <a:rPr lang="en-US" sz="3600" dirty="0" smtClean="0">
                <a:solidFill>
                  <a:srgbClr val="FF0000"/>
                </a:solidFill>
                <a:latin typeface="Chiller" panose="04020404031007020602" pitchFamily="82" charset="0"/>
              </a:rPr>
              <a:t>fed</a:t>
            </a:r>
            <a:endParaRPr lang="ru-RU" sz="3600" dirty="0">
              <a:solidFill>
                <a:srgbClr val="FF0000"/>
              </a:solidFill>
            </a:endParaRPr>
          </a:p>
        </p:txBody>
      </p:sp>
      <p:sp>
        <p:nvSpPr>
          <p:cNvPr id="6" name="TextBox 5"/>
          <p:cNvSpPr txBox="1"/>
          <p:nvPr/>
        </p:nvSpPr>
        <p:spPr>
          <a:xfrm>
            <a:off x="3708950" y="2871176"/>
            <a:ext cx="2972405" cy="646331"/>
          </a:xfrm>
          <a:prstGeom prst="rect">
            <a:avLst/>
          </a:prstGeom>
          <a:noFill/>
        </p:spPr>
        <p:txBody>
          <a:bodyPr wrap="square" rtlCol="0">
            <a:spAutoFit/>
          </a:bodyPr>
          <a:lstStyle/>
          <a:p>
            <a:r>
              <a:rPr lang="en-US" sz="3600" dirty="0" smtClean="0">
                <a:solidFill>
                  <a:srgbClr val="FF0000"/>
                </a:solidFill>
                <a:latin typeface="Chiller" panose="04020404031007020602" pitchFamily="82" charset="0"/>
              </a:rPr>
              <a:t>killed</a:t>
            </a:r>
            <a:endParaRPr lang="ru-RU" sz="3600" dirty="0">
              <a:solidFill>
                <a:srgbClr val="FF0000"/>
              </a:solidFill>
            </a:endParaRPr>
          </a:p>
        </p:txBody>
      </p:sp>
      <p:sp>
        <p:nvSpPr>
          <p:cNvPr id="7" name="TextBox 6"/>
          <p:cNvSpPr txBox="1"/>
          <p:nvPr/>
        </p:nvSpPr>
        <p:spPr>
          <a:xfrm>
            <a:off x="6370268" y="2864070"/>
            <a:ext cx="2150918" cy="646331"/>
          </a:xfrm>
          <a:prstGeom prst="rect">
            <a:avLst/>
          </a:prstGeom>
          <a:noFill/>
        </p:spPr>
        <p:txBody>
          <a:bodyPr wrap="square" rtlCol="0">
            <a:spAutoFit/>
          </a:bodyPr>
          <a:lstStyle/>
          <a:p>
            <a:r>
              <a:rPr lang="en-US" sz="3600" dirty="0" smtClean="0">
                <a:solidFill>
                  <a:srgbClr val="FF0000"/>
                </a:solidFill>
                <a:latin typeface="Chiller" panose="04020404031007020602" pitchFamily="82" charset="0"/>
              </a:rPr>
              <a:t>was</a:t>
            </a:r>
            <a:endParaRPr lang="ru-RU" sz="3600" dirty="0">
              <a:solidFill>
                <a:srgbClr val="FF0000"/>
              </a:solidFill>
            </a:endParaRPr>
          </a:p>
        </p:txBody>
      </p:sp>
      <p:sp>
        <p:nvSpPr>
          <p:cNvPr id="8" name="TextBox 7"/>
          <p:cNvSpPr txBox="1"/>
          <p:nvPr/>
        </p:nvSpPr>
        <p:spPr>
          <a:xfrm>
            <a:off x="2454919" y="3289146"/>
            <a:ext cx="2337955" cy="646331"/>
          </a:xfrm>
          <a:prstGeom prst="rect">
            <a:avLst/>
          </a:prstGeom>
          <a:noFill/>
        </p:spPr>
        <p:txBody>
          <a:bodyPr wrap="square" rtlCol="0">
            <a:spAutoFit/>
          </a:bodyPr>
          <a:lstStyle/>
          <a:p>
            <a:r>
              <a:rPr lang="en-US" sz="3600" dirty="0" smtClean="0">
                <a:solidFill>
                  <a:srgbClr val="FF0000"/>
                </a:solidFill>
                <a:latin typeface="Chiller" panose="04020404031007020602" pitchFamily="82" charset="0"/>
              </a:rPr>
              <a:t>got</a:t>
            </a:r>
            <a:endParaRPr lang="ru-RU" sz="3600" dirty="0">
              <a:solidFill>
                <a:srgbClr val="FF0000"/>
              </a:solidFill>
            </a:endParaRPr>
          </a:p>
        </p:txBody>
      </p:sp>
      <p:sp>
        <p:nvSpPr>
          <p:cNvPr id="9" name="TextBox 8"/>
          <p:cNvSpPr txBox="1"/>
          <p:nvPr/>
        </p:nvSpPr>
        <p:spPr>
          <a:xfrm>
            <a:off x="9586593" y="3289144"/>
            <a:ext cx="1860578" cy="646331"/>
          </a:xfrm>
          <a:prstGeom prst="rect">
            <a:avLst/>
          </a:prstGeom>
          <a:noFill/>
        </p:spPr>
        <p:txBody>
          <a:bodyPr wrap="square" rtlCol="0">
            <a:spAutoFit/>
          </a:bodyPr>
          <a:lstStyle/>
          <a:p>
            <a:r>
              <a:rPr lang="en-US" sz="3600" dirty="0" smtClean="0">
                <a:solidFill>
                  <a:srgbClr val="FF0000"/>
                </a:solidFill>
                <a:latin typeface="Chiller" panose="04020404031007020602" pitchFamily="82" charset="0"/>
              </a:rPr>
              <a:t>wiping</a:t>
            </a:r>
            <a:endParaRPr lang="ru-RU" sz="3600" dirty="0">
              <a:solidFill>
                <a:srgbClr val="FF0000"/>
              </a:solidFill>
            </a:endParaRPr>
          </a:p>
        </p:txBody>
      </p:sp>
      <p:sp>
        <p:nvSpPr>
          <p:cNvPr id="10" name="TextBox 9"/>
          <p:cNvSpPr txBox="1"/>
          <p:nvPr/>
        </p:nvSpPr>
        <p:spPr>
          <a:xfrm>
            <a:off x="6869119" y="3837346"/>
            <a:ext cx="1859245" cy="646331"/>
          </a:xfrm>
          <a:prstGeom prst="rect">
            <a:avLst/>
          </a:prstGeom>
          <a:noFill/>
        </p:spPr>
        <p:txBody>
          <a:bodyPr wrap="square" rtlCol="0">
            <a:spAutoFit/>
          </a:bodyPr>
          <a:lstStyle/>
          <a:p>
            <a:r>
              <a:rPr lang="en-US" sz="3600" dirty="0" smtClean="0">
                <a:solidFill>
                  <a:srgbClr val="FF0000"/>
                </a:solidFill>
                <a:latin typeface="Chiller" panose="04020404031007020602" pitchFamily="82" charset="0"/>
              </a:rPr>
              <a:t>died</a:t>
            </a:r>
            <a:endParaRPr lang="ru-RU" sz="3600" dirty="0">
              <a:solidFill>
                <a:srgbClr val="FF0000"/>
              </a:solidFill>
            </a:endParaRPr>
          </a:p>
        </p:txBody>
      </p:sp>
      <p:sp>
        <p:nvSpPr>
          <p:cNvPr id="11" name="TextBox 10"/>
          <p:cNvSpPr txBox="1"/>
          <p:nvPr/>
        </p:nvSpPr>
        <p:spPr>
          <a:xfrm>
            <a:off x="3758979" y="4483677"/>
            <a:ext cx="2067790" cy="646331"/>
          </a:xfrm>
          <a:prstGeom prst="rect">
            <a:avLst/>
          </a:prstGeom>
          <a:noFill/>
        </p:spPr>
        <p:txBody>
          <a:bodyPr wrap="square" rtlCol="0">
            <a:spAutoFit/>
          </a:bodyPr>
          <a:lstStyle/>
          <a:p>
            <a:r>
              <a:rPr lang="en-US" sz="3600" dirty="0" smtClean="0">
                <a:solidFill>
                  <a:srgbClr val="FF0000"/>
                </a:solidFill>
                <a:latin typeface="Chiller" panose="04020404031007020602" pitchFamily="82" charset="0"/>
              </a:rPr>
              <a:t>backed</a:t>
            </a:r>
            <a:endParaRPr lang="ru-RU" sz="3600" dirty="0">
              <a:solidFill>
                <a:srgbClr val="FF0000"/>
              </a:solidFill>
            </a:endParaRPr>
          </a:p>
        </p:txBody>
      </p:sp>
      <p:sp>
        <p:nvSpPr>
          <p:cNvPr id="12" name="TextBox 11"/>
          <p:cNvSpPr txBox="1"/>
          <p:nvPr/>
        </p:nvSpPr>
        <p:spPr>
          <a:xfrm>
            <a:off x="9181347" y="4483676"/>
            <a:ext cx="2671069" cy="646331"/>
          </a:xfrm>
          <a:prstGeom prst="rect">
            <a:avLst/>
          </a:prstGeom>
          <a:noFill/>
        </p:spPr>
        <p:txBody>
          <a:bodyPr wrap="square" rtlCol="0">
            <a:spAutoFit/>
          </a:bodyPr>
          <a:lstStyle/>
          <a:p>
            <a:r>
              <a:rPr lang="en-US" sz="3600" dirty="0" smtClean="0">
                <a:solidFill>
                  <a:srgbClr val="FF0000"/>
                </a:solidFill>
                <a:latin typeface="Chiller" panose="04020404031007020602" pitchFamily="82" charset="0"/>
              </a:rPr>
              <a:t>needed</a:t>
            </a:r>
            <a:endParaRPr lang="ru-RU" sz="3600" dirty="0">
              <a:solidFill>
                <a:srgbClr val="FF0000"/>
              </a:solidFill>
            </a:endParaRPr>
          </a:p>
        </p:txBody>
      </p:sp>
      <p:sp>
        <p:nvSpPr>
          <p:cNvPr id="13" name="TextBox 12"/>
          <p:cNvSpPr txBox="1"/>
          <p:nvPr/>
        </p:nvSpPr>
        <p:spPr>
          <a:xfrm>
            <a:off x="2807908" y="4954891"/>
            <a:ext cx="1902142" cy="646331"/>
          </a:xfrm>
          <a:prstGeom prst="rect">
            <a:avLst/>
          </a:prstGeom>
          <a:noFill/>
        </p:spPr>
        <p:txBody>
          <a:bodyPr wrap="square" rtlCol="0">
            <a:spAutoFit/>
          </a:bodyPr>
          <a:lstStyle/>
          <a:p>
            <a:r>
              <a:rPr lang="en-US" sz="3600" dirty="0" smtClean="0">
                <a:solidFill>
                  <a:srgbClr val="FF0000"/>
                </a:solidFill>
                <a:latin typeface="Chiller" panose="04020404031007020602" pitchFamily="82" charset="0"/>
              </a:rPr>
              <a:t>transport</a:t>
            </a:r>
            <a:endParaRPr lang="ru-RU" sz="3600" dirty="0">
              <a:solidFill>
                <a:srgbClr val="FF0000"/>
              </a:solidFill>
            </a:endParaRPr>
          </a:p>
        </p:txBody>
      </p:sp>
      <p:sp>
        <p:nvSpPr>
          <p:cNvPr id="14" name="TextBox 13"/>
          <p:cNvSpPr txBox="1"/>
          <p:nvPr/>
        </p:nvSpPr>
        <p:spPr>
          <a:xfrm>
            <a:off x="9190714" y="4973724"/>
            <a:ext cx="2306782" cy="646331"/>
          </a:xfrm>
          <a:prstGeom prst="rect">
            <a:avLst/>
          </a:prstGeom>
          <a:noFill/>
        </p:spPr>
        <p:txBody>
          <a:bodyPr wrap="square" rtlCol="0">
            <a:spAutoFit/>
          </a:bodyPr>
          <a:lstStyle/>
          <a:p>
            <a:r>
              <a:rPr lang="en-US" sz="3600" dirty="0" smtClean="0">
                <a:solidFill>
                  <a:srgbClr val="FF0000"/>
                </a:solidFill>
                <a:latin typeface="Chiller" panose="04020404031007020602" pitchFamily="82" charset="0"/>
              </a:rPr>
              <a:t>ate</a:t>
            </a:r>
            <a:endParaRPr lang="ru-RU" sz="3600" dirty="0">
              <a:solidFill>
                <a:srgbClr val="FF0000"/>
              </a:solidFill>
            </a:endParaRPr>
          </a:p>
        </p:txBody>
      </p:sp>
      <p:sp>
        <p:nvSpPr>
          <p:cNvPr id="15" name="TextBox 14"/>
          <p:cNvSpPr txBox="1"/>
          <p:nvPr/>
        </p:nvSpPr>
        <p:spPr>
          <a:xfrm>
            <a:off x="6366593" y="5483579"/>
            <a:ext cx="2361771" cy="646331"/>
          </a:xfrm>
          <a:prstGeom prst="rect">
            <a:avLst/>
          </a:prstGeom>
          <a:noFill/>
        </p:spPr>
        <p:txBody>
          <a:bodyPr wrap="square" rtlCol="0">
            <a:spAutoFit/>
          </a:bodyPr>
          <a:lstStyle/>
          <a:p>
            <a:r>
              <a:rPr lang="en-US" sz="3600" dirty="0" smtClean="0">
                <a:solidFill>
                  <a:srgbClr val="FF0000"/>
                </a:solidFill>
                <a:latin typeface="Chiller" panose="04020404031007020602" pitchFamily="82" charset="0"/>
              </a:rPr>
              <a:t>died</a:t>
            </a:r>
            <a:endParaRPr lang="ru-RU" sz="3600" dirty="0">
              <a:solidFill>
                <a:srgbClr val="FF0000"/>
              </a:solidFill>
            </a:endParaRPr>
          </a:p>
        </p:txBody>
      </p:sp>
    </p:spTree>
    <p:extLst>
      <p:ext uri="{BB962C8B-B14F-4D97-AF65-F5344CB8AC3E}">
        <p14:creationId xmlns:p14="http://schemas.microsoft.com/office/powerpoint/2010/main" val="3265594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5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fade">
                                      <p:cBhvr>
                                        <p:cTn id="47" dur="500"/>
                                        <p:tgtEl>
                                          <p:spTgt spid="12"/>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500"/>
                                        <p:tgtEl>
                                          <p:spTgt spid="13"/>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fade">
                                      <p:cBhvr>
                                        <p:cTn id="5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P spid="11" grpId="0"/>
      <p:bldP spid="12" grpId="0"/>
      <p:bldP spid="13" grpId="0"/>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sz="2800" dirty="0" smtClean="0"/>
              <a:t>Task3. Match </a:t>
            </a:r>
            <a:r>
              <a:rPr lang="en-US" sz="2800" dirty="0"/>
              <a:t>the </a:t>
            </a:r>
            <a:r>
              <a:rPr lang="en-US" sz="280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rPr>
              <a:t>words </a:t>
            </a:r>
            <a:r>
              <a:rPr lang="en-US" sz="2800" dirty="0" smtClean="0"/>
              <a:t>with </a:t>
            </a:r>
            <a:r>
              <a:rPr lang="en-US" sz="2800" dirty="0"/>
              <a:t>the </a:t>
            </a:r>
            <a:r>
              <a:rPr lang="en-US" sz="2800" dirty="0" smtClean="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rPr>
              <a:t>synonyms</a:t>
            </a:r>
            <a:endParaRPr lang="ru-RU" sz="2800" dirty="0"/>
          </a:p>
        </p:txBody>
      </p:sp>
      <p:sp>
        <p:nvSpPr>
          <p:cNvPr id="3" name="Текст 2"/>
          <p:cNvSpPr>
            <a:spLocks noGrp="1"/>
          </p:cNvSpPr>
          <p:nvPr>
            <p:ph type="body" idx="1"/>
          </p:nvPr>
        </p:nvSpPr>
        <p:spPr/>
        <p:txBody>
          <a:bodyPr/>
          <a:lstStyle/>
          <a:p>
            <a:r>
              <a:rPr lang="en-US" sz="3600" dirty="0" smtClean="0">
                <a:latin typeface="Chiller" panose="04020404031007020602" pitchFamily="82" charset="0"/>
              </a:rPr>
              <a:t>words</a:t>
            </a:r>
            <a:endParaRPr lang="ru-RU" sz="3600" dirty="0"/>
          </a:p>
        </p:txBody>
      </p:sp>
      <p:sp>
        <p:nvSpPr>
          <p:cNvPr id="4" name="Текст 3"/>
          <p:cNvSpPr>
            <a:spLocks noGrp="1"/>
          </p:cNvSpPr>
          <p:nvPr>
            <p:ph type="body" sz="half" idx="15"/>
          </p:nvPr>
        </p:nvSpPr>
        <p:spPr/>
        <p:txBody>
          <a:bodyPr>
            <a:normAutofit/>
          </a:bodyPr>
          <a:lstStyle/>
          <a:p>
            <a:pPr marL="36900"/>
            <a:r>
              <a:rPr lang="en-US" sz="3200" spc="-150" dirty="0">
                <a:solidFill>
                  <a:schemeClr val="tx1">
                    <a:lumMod val="85000"/>
                  </a:schemeClr>
                </a:solidFill>
                <a:latin typeface="Chiller" panose="04020404031007020602" pitchFamily="82" charset="0"/>
              </a:rPr>
              <a:t>a) indigestible</a:t>
            </a:r>
          </a:p>
          <a:p>
            <a:pPr marL="36900"/>
            <a:r>
              <a:rPr lang="en-US" sz="3200" spc="-150" dirty="0">
                <a:solidFill>
                  <a:schemeClr val="tx1">
                    <a:lumMod val="85000"/>
                  </a:schemeClr>
                </a:solidFill>
                <a:latin typeface="Chiller" panose="04020404031007020602" pitchFamily="82" charset="0"/>
              </a:rPr>
              <a:t>b) indisposed</a:t>
            </a:r>
          </a:p>
          <a:p>
            <a:pPr marL="36900"/>
            <a:r>
              <a:rPr lang="en-US" sz="3200" spc="-150" dirty="0">
                <a:solidFill>
                  <a:schemeClr val="tx1">
                    <a:lumMod val="85000"/>
                  </a:schemeClr>
                </a:solidFill>
                <a:latin typeface="Chiller" panose="04020404031007020602" pitchFamily="82" charset="0"/>
              </a:rPr>
              <a:t>c) bellyache</a:t>
            </a:r>
          </a:p>
          <a:p>
            <a:pPr marL="36900"/>
            <a:r>
              <a:rPr lang="en-US" sz="3200" spc="-150" dirty="0">
                <a:solidFill>
                  <a:schemeClr val="tx1">
                    <a:lumMod val="85000"/>
                  </a:schemeClr>
                </a:solidFill>
                <a:latin typeface="Chiller" panose="04020404031007020602" pitchFamily="82" charset="0"/>
              </a:rPr>
              <a:t>d) </a:t>
            </a:r>
            <a:r>
              <a:rPr lang="en-US" sz="3200" spc="-150" dirty="0" smtClean="0">
                <a:solidFill>
                  <a:schemeClr val="tx1">
                    <a:lumMod val="85000"/>
                  </a:schemeClr>
                </a:solidFill>
                <a:latin typeface="Chiller" panose="04020404031007020602" pitchFamily="82" charset="0"/>
              </a:rPr>
              <a:t>subsequently</a:t>
            </a:r>
            <a:endParaRPr lang="ru-RU" sz="3200" dirty="0">
              <a:solidFill>
                <a:schemeClr val="tx1">
                  <a:lumMod val="85000"/>
                </a:schemeClr>
              </a:solidFill>
            </a:endParaRPr>
          </a:p>
        </p:txBody>
      </p:sp>
      <p:sp>
        <p:nvSpPr>
          <p:cNvPr id="5" name="Текст 4"/>
          <p:cNvSpPr>
            <a:spLocks noGrp="1"/>
          </p:cNvSpPr>
          <p:nvPr>
            <p:ph type="body" sz="quarter" idx="3"/>
          </p:nvPr>
        </p:nvSpPr>
        <p:spPr/>
        <p:txBody>
          <a:bodyPr/>
          <a:lstStyle/>
          <a:p>
            <a:r>
              <a:rPr lang="en-US" sz="3600" dirty="0" smtClean="0">
                <a:effectLst/>
                <a:latin typeface="Chiller" panose="04020404031007020602" pitchFamily="82" charset="0"/>
              </a:rPr>
              <a:t>Correct answers</a:t>
            </a:r>
            <a:endParaRPr lang="ru-RU" sz="3600" dirty="0">
              <a:effectLst/>
            </a:endParaRPr>
          </a:p>
        </p:txBody>
      </p:sp>
      <p:sp>
        <p:nvSpPr>
          <p:cNvPr id="6" name="Текст 5"/>
          <p:cNvSpPr>
            <a:spLocks noGrp="1"/>
          </p:cNvSpPr>
          <p:nvPr>
            <p:ph type="body" sz="half" idx="16"/>
          </p:nvPr>
        </p:nvSpPr>
        <p:spPr/>
        <p:txBody>
          <a:bodyPr>
            <a:normAutofit/>
          </a:bodyPr>
          <a:lstStyle/>
          <a:p>
            <a:r>
              <a:rPr lang="en-US" sz="3200" dirty="0" smtClean="0">
                <a:latin typeface="Chiller" panose="04020404031007020602" pitchFamily="82" charset="0"/>
              </a:rPr>
              <a:t>A-3</a:t>
            </a:r>
          </a:p>
          <a:p>
            <a:r>
              <a:rPr lang="en-US" sz="3200" dirty="0" smtClean="0">
                <a:latin typeface="Chiller" panose="04020404031007020602" pitchFamily="82" charset="0"/>
              </a:rPr>
              <a:t>B-1</a:t>
            </a:r>
          </a:p>
          <a:p>
            <a:r>
              <a:rPr lang="en-US" sz="3200" dirty="0" smtClean="0">
                <a:latin typeface="Chiller" panose="04020404031007020602" pitchFamily="82" charset="0"/>
              </a:rPr>
              <a:t>C-4</a:t>
            </a:r>
          </a:p>
          <a:p>
            <a:r>
              <a:rPr lang="en-US" sz="3200" dirty="0" smtClean="0">
                <a:latin typeface="Chiller" panose="04020404031007020602" pitchFamily="82" charset="0"/>
              </a:rPr>
              <a:t>D-2</a:t>
            </a:r>
          </a:p>
          <a:p>
            <a:endParaRPr lang="ru-RU" sz="3200" dirty="0"/>
          </a:p>
        </p:txBody>
      </p:sp>
      <p:sp>
        <p:nvSpPr>
          <p:cNvPr id="7" name="Текст 6"/>
          <p:cNvSpPr>
            <a:spLocks noGrp="1"/>
          </p:cNvSpPr>
          <p:nvPr>
            <p:ph type="body" sz="quarter" idx="13"/>
          </p:nvPr>
        </p:nvSpPr>
        <p:spPr/>
        <p:txBody>
          <a:bodyPr/>
          <a:lstStyle/>
          <a:p>
            <a:r>
              <a:rPr lang="en-US" sz="3600" dirty="0" smtClean="0">
                <a:latin typeface="Chiller" panose="04020404031007020602" pitchFamily="82" charset="0"/>
              </a:rPr>
              <a:t>synonyms</a:t>
            </a:r>
            <a:endParaRPr lang="ru-RU" sz="3600" dirty="0"/>
          </a:p>
        </p:txBody>
      </p:sp>
      <p:sp>
        <p:nvSpPr>
          <p:cNvPr id="8" name="Текст 7"/>
          <p:cNvSpPr>
            <a:spLocks noGrp="1"/>
          </p:cNvSpPr>
          <p:nvPr>
            <p:ph type="body" sz="half" idx="17"/>
          </p:nvPr>
        </p:nvSpPr>
        <p:spPr/>
        <p:txBody>
          <a:bodyPr>
            <a:normAutofit/>
          </a:bodyPr>
          <a:lstStyle/>
          <a:p>
            <a:pPr marL="36900"/>
            <a:r>
              <a:rPr lang="en-US" sz="3200" spc="-150" dirty="0">
                <a:solidFill>
                  <a:schemeClr val="tx1">
                    <a:lumMod val="85000"/>
                  </a:schemeClr>
                </a:solidFill>
                <a:latin typeface="Chiller" panose="04020404031007020602" pitchFamily="82" charset="0"/>
              </a:rPr>
              <a:t>1) unhealthy, sick</a:t>
            </a:r>
          </a:p>
          <a:p>
            <a:pPr marL="36900"/>
            <a:r>
              <a:rPr lang="en-US" sz="3200" spc="-150" dirty="0">
                <a:solidFill>
                  <a:schemeClr val="tx1">
                    <a:lumMod val="85000"/>
                  </a:schemeClr>
                </a:solidFill>
                <a:latin typeface="Chiller" panose="04020404031007020602" pitchFamily="82" charset="0"/>
              </a:rPr>
              <a:t>2) finely, afterwards;</a:t>
            </a:r>
          </a:p>
          <a:p>
            <a:pPr marL="36900"/>
            <a:r>
              <a:rPr lang="en-US" sz="3200" spc="-150" dirty="0">
                <a:solidFill>
                  <a:schemeClr val="tx1">
                    <a:lumMod val="85000"/>
                  </a:schemeClr>
                </a:solidFill>
                <a:latin typeface="Chiller" panose="04020404031007020602" pitchFamily="82" charset="0"/>
              </a:rPr>
              <a:t>3) unripe, toxic, uneatable;</a:t>
            </a:r>
          </a:p>
          <a:p>
            <a:pPr marL="36900"/>
            <a:r>
              <a:rPr lang="en-US" sz="3200" spc="-150" dirty="0">
                <a:solidFill>
                  <a:schemeClr val="tx1">
                    <a:lumMod val="85000"/>
                  </a:schemeClr>
                </a:solidFill>
                <a:latin typeface="Chiller" panose="04020404031007020602" pitchFamily="82" charset="0"/>
              </a:rPr>
              <a:t>4) abdominal pain</a:t>
            </a:r>
            <a:endParaRPr lang="ru-RU" sz="3200" dirty="0">
              <a:solidFill>
                <a:schemeClr val="tx1">
                  <a:lumMod val="85000"/>
                </a:schemeClr>
              </a:solidFill>
            </a:endParaRPr>
          </a:p>
          <a:p>
            <a:endParaRPr lang="ru-RU" sz="3200" dirty="0"/>
          </a:p>
        </p:txBody>
      </p:sp>
    </p:spTree>
    <p:extLst>
      <p:ext uri="{BB962C8B-B14F-4D97-AF65-F5344CB8AC3E}">
        <p14:creationId xmlns:p14="http://schemas.microsoft.com/office/powerpoint/2010/main" val="4113951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animEffect transition="in" filter="fade">
                                      <p:cBhvr>
                                        <p:cTn id="15" dur="500"/>
                                        <p:tgtEl>
                                          <p:spTgt spid="6">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6">
                                            <p:txEl>
                                              <p:pRg st="2" end="2"/>
                                            </p:txEl>
                                          </p:spTgt>
                                        </p:tgtEl>
                                        <p:attrNameLst>
                                          <p:attrName>style.visibility</p:attrName>
                                        </p:attrNameLst>
                                      </p:cBhvr>
                                      <p:to>
                                        <p:strVal val="visible"/>
                                      </p:to>
                                    </p:set>
                                    <p:animEffect transition="in" filter="fade">
                                      <p:cBhvr>
                                        <p:cTn id="20" dur="500"/>
                                        <p:tgtEl>
                                          <p:spTgt spid="6">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Effect transition="in" filter="fade">
                                      <p:cBhvr>
                                        <p:cTn id="25"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76518" y="365125"/>
            <a:ext cx="7206006" cy="5500688"/>
          </a:xfrm>
        </p:spPr>
      </p:pic>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88687" y="349475"/>
            <a:ext cx="3618962" cy="2741455"/>
          </a:xfrm>
          <a:prstGeom prst="rect">
            <a:avLst/>
          </a:prstGeom>
        </p:spPr>
      </p:pic>
      <p:pic>
        <p:nvPicPr>
          <p:cNvPr id="6" name="Рисунок 5">
            <a:hlinkClick r:id="rId4"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88687" y="3090930"/>
            <a:ext cx="3618962" cy="2768957"/>
          </a:xfrm>
          <a:prstGeom prst="rect">
            <a:avLst/>
          </a:prstGeom>
        </p:spPr>
      </p:pic>
    </p:spTree>
    <p:extLst>
      <p:ext uri="{BB962C8B-B14F-4D97-AF65-F5344CB8AC3E}">
        <p14:creationId xmlns:p14="http://schemas.microsoft.com/office/powerpoint/2010/main" val="15920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sz="5400" dirty="0" smtClean="0">
                <a:latin typeface="Chiller" panose="04020404031007020602" pitchFamily="82" charset="0"/>
              </a:rPr>
              <a:t>Will-o’-the-Wisps</a:t>
            </a:r>
            <a:br>
              <a:rPr lang="en-US" sz="5400" dirty="0" smtClean="0">
                <a:latin typeface="Chiller" panose="04020404031007020602" pitchFamily="82" charset="0"/>
              </a:rPr>
            </a:br>
            <a:r>
              <a:rPr lang="en-US" sz="280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rPr>
              <a:t>Task4</a:t>
            </a:r>
            <a:r>
              <a:rPr lang="en-US" sz="2800" dirty="0" smtClean="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rPr>
              <a:t>. put the text in order.</a:t>
            </a:r>
            <a:endParaRPr lang="ru-RU" sz="2800" dirty="0"/>
          </a:p>
        </p:txBody>
      </p:sp>
      <p:sp>
        <p:nvSpPr>
          <p:cNvPr id="3" name="Объект 2"/>
          <p:cNvSpPr>
            <a:spLocks noGrp="1"/>
          </p:cNvSpPr>
          <p:nvPr>
            <p:ph idx="1"/>
          </p:nvPr>
        </p:nvSpPr>
        <p:spPr/>
        <p:txBody>
          <a:bodyPr>
            <a:normAutofit lnSpcReduction="10000"/>
          </a:bodyPr>
          <a:lstStyle/>
          <a:p>
            <a:pPr marL="0" indent="0">
              <a:buNone/>
            </a:pPr>
            <a:r>
              <a:rPr lang="en-US" sz="2800" dirty="0">
                <a:latin typeface="Chiller" panose="04020404031007020602" pitchFamily="82" charset="0"/>
              </a:rPr>
              <a:t>  1) Their </a:t>
            </a:r>
            <a:r>
              <a:rPr lang="en-US" sz="2800" dirty="0">
                <a:solidFill>
                  <a:srgbClr val="00B0F0"/>
                </a:solidFill>
                <a:latin typeface="Chiller" panose="04020404031007020602" pitchFamily="82" charset="0"/>
              </a:rPr>
              <a:t>demeanors</a:t>
            </a:r>
            <a:r>
              <a:rPr lang="en-US" sz="2800" dirty="0">
                <a:latin typeface="Chiller" panose="04020404031007020602" pitchFamily="82" charset="0"/>
              </a:rPr>
              <a:t> range from simply </a:t>
            </a:r>
            <a:r>
              <a:rPr lang="en-US" sz="2800" dirty="0">
                <a:solidFill>
                  <a:srgbClr val="00B0F0"/>
                </a:solidFill>
                <a:latin typeface="Chiller" panose="04020404031007020602" pitchFamily="82" charset="0"/>
              </a:rPr>
              <a:t>mischievous</a:t>
            </a:r>
            <a:r>
              <a:rPr lang="en-US" sz="2800" dirty="0">
                <a:latin typeface="Chiller" panose="04020404031007020602" pitchFamily="82" charset="0"/>
              </a:rPr>
              <a:t> to </a:t>
            </a:r>
            <a:r>
              <a:rPr lang="en-US" sz="2800" dirty="0">
                <a:solidFill>
                  <a:srgbClr val="00B0F0"/>
                </a:solidFill>
                <a:latin typeface="Chiller" panose="04020404031007020602" pitchFamily="82" charset="0"/>
              </a:rPr>
              <a:t>malevolent</a:t>
            </a:r>
            <a:r>
              <a:rPr lang="en-US" sz="2800" dirty="0">
                <a:latin typeface="Chiller" panose="04020404031007020602" pitchFamily="82" charset="0"/>
              </a:rPr>
              <a:t>, and they took pleasure in leading people </a:t>
            </a:r>
            <a:r>
              <a:rPr lang="en-US" sz="2800" dirty="0">
                <a:solidFill>
                  <a:srgbClr val="00B0F0"/>
                </a:solidFill>
                <a:latin typeface="Chiller" panose="04020404031007020602" pitchFamily="82" charset="0"/>
              </a:rPr>
              <a:t>astray</a:t>
            </a:r>
            <a:r>
              <a:rPr lang="en-US" sz="2800" dirty="0">
                <a:latin typeface="Chiller" panose="04020404031007020602" pitchFamily="82" charset="0"/>
              </a:rPr>
              <a:t> and into dangerous situations. </a:t>
            </a:r>
            <a:endParaRPr lang="en-US" sz="2800" dirty="0" smtClean="0">
              <a:latin typeface="Chiller" panose="04020404031007020602" pitchFamily="82" charset="0"/>
            </a:endParaRPr>
          </a:p>
          <a:p>
            <a:pPr marL="0" indent="0">
              <a:buNone/>
            </a:pPr>
            <a:r>
              <a:rPr lang="en-US" sz="2800" dirty="0">
                <a:latin typeface="Chiller" panose="04020404031007020602" pitchFamily="82" charset="0"/>
              </a:rPr>
              <a:t>2)Some see Will-o’-the-Wisps as death omens, particularly when they are seen in cemeteries</a:t>
            </a:r>
            <a:r>
              <a:rPr lang="en-US" sz="2800" dirty="0" smtClean="0">
                <a:latin typeface="Chiller" panose="04020404031007020602" pitchFamily="82" charset="0"/>
              </a:rPr>
              <a:t>.</a:t>
            </a:r>
          </a:p>
          <a:p>
            <a:pPr marL="0" indent="0">
              <a:buNone/>
            </a:pPr>
            <a:r>
              <a:rPr lang="en-US" sz="2800" dirty="0" smtClean="0">
                <a:latin typeface="Chiller" panose="04020404031007020602" pitchFamily="82" charset="0"/>
              </a:rPr>
              <a:t>3)The </a:t>
            </a:r>
            <a:r>
              <a:rPr lang="en-US" sz="2800" dirty="0">
                <a:latin typeface="Chiller" panose="04020404031007020602" pitchFamily="82" charset="0"/>
              </a:rPr>
              <a:t>spirits could not enter either heaven or hell, and spent their days wandering the </a:t>
            </a:r>
            <a:r>
              <a:rPr lang="en-US" sz="2800" dirty="0" smtClean="0">
                <a:latin typeface="Chiller" panose="04020404031007020602" pitchFamily="82" charset="0"/>
              </a:rPr>
              <a:t>earth.</a:t>
            </a:r>
          </a:p>
          <a:p>
            <a:pPr marL="0" indent="0">
              <a:buNone/>
            </a:pPr>
            <a:r>
              <a:rPr lang="en-US" sz="2800" dirty="0">
                <a:latin typeface="Chiller" panose="04020404031007020602" pitchFamily="82" charset="0"/>
              </a:rPr>
              <a:t>4</a:t>
            </a:r>
            <a:r>
              <a:rPr lang="en-US" sz="2800" dirty="0" smtClean="0">
                <a:latin typeface="Chiller" panose="04020404031007020602" pitchFamily="82" charset="0"/>
              </a:rPr>
              <a:t>)In </a:t>
            </a:r>
            <a:r>
              <a:rPr lang="en-US" sz="2800" dirty="0">
                <a:latin typeface="Chiller" panose="04020404031007020602" pitchFamily="82" charset="0"/>
              </a:rPr>
              <a:t>Britain and Ireland, Will-o’-the-Wisps were spirits of the dead who used the lights to</a:t>
            </a:r>
            <a:r>
              <a:rPr lang="en-US" sz="2800" dirty="0">
                <a:solidFill>
                  <a:schemeClr val="accent1">
                    <a:lumMod val="50000"/>
                  </a:schemeClr>
                </a:solidFill>
                <a:latin typeface="Chiller" panose="04020404031007020602" pitchFamily="82" charset="0"/>
              </a:rPr>
              <a:t> </a:t>
            </a:r>
            <a:r>
              <a:rPr lang="en-US" sz="2800" u="sng" dirty="0">
                <a:solidFill>
                  <a:srgbClr val="00B0F0"/>
                </a:solidFill>
                <a:latin typeface="Chiller" panose="04020404031007020602" pitchFamily="82" charset="0"/>
              </a:rPr>
              <a:t>lure</a:t>
            </a:r>
            <a:r>
              <a:rPr lang="en-US" sz="2800" dirty="0">
                <a:solidFill>
                  <a:schemeClr val="accent1">
                    <a:lumMod val="50000"/>
                  </a:schemeClr>
                </a:solidFill>
                <a:latin typeface="Chiller" panose="04020404031007020602" pitchFamily="82" charset="0"/>
              </a:rPr>
              <a:t> </a:t>
            </a:r>
            <a:r>
              <a:rPr lang="en-US" sz="2800" dirty="0">
                <a:latin typeface="Chiller" panose="04020404031007020602" pitchFamily="82" charset="0"/>
              </a:rPr>
              <a:t>travelers </a:t>
            </a:r>
            <a:r>
              <a:rPr lang="en-US" sz="2800" u="sng" dirty="0">
                <a:solidFill>
                  <a:srgbClr val="00B0F0"/>
                </a:solidFill>
                <a:latin typeface="Chiller" panose="04020404031007020602" pitchFamily="82" charset="0"/>
              </a:rPr>
              <a:t>into</a:t>
            </a:r>
            <a:r>
              <a:rPr lang="en-US" sz="2800" dirty="0">
                <a:latin typeface="Chiller" panose="04020404031007020602" pitchFamily="82" charset="0"/>
              </a:rPr>
              <a:t> </a:t>
            </a:r>
            <a:r>
              <a:rPr lang="en-US" sz="2800" dirty="0">
                <a:solidFill>
                  <a:srgbClr val="00B0F0"/>
                </a:solidFill>
                <a:latin typeface="Chiller" panose="04020404031007020602" pitchFamily="82" charset="0"/>
              </a:rPr>
              <a:t>treacherous</a:t>
            </a:r>
            <a:r>
              <a:rPr lang="en-US" sz="2800" dirty="0">
                <a:latin typeface="Chiller" panose="04020404031007020602" pitchFamily="82" charset="0"/>
              </a:rPr>
              <a:t> </a:t>
            </a:r>
            <a:r>
              <a:rPr lang="en-US" sz="2800" dirty="0">
                <a:solidFill>
                  <a:srgbClr val="00B0F0"/>
                </a:solidFill>
                <a:latin typeface="Chiller" panose="04020404031007020602" pitchFamily="82" charset="0"/>
              </a:rPr>
              <a:t>marshes</a:t>
            </a:r>
            <a:r>
              <a:rPr lang="en-US" sz="2800" dirty="0">
                <a:latin typeface="Chiller" panose="04020404031007020602" pitchFamily="82" charset="0"/>
              </a:rPr>
              <a:t>. </a:t>
            </a:r>
            <a:endParaRPr lang="en-US" sz="2800" dirty="0" smtClean="0">
              <a:latin typeface="Chiller" panose="04020404031007020602" pitchFamily="82" charset="0"/>
            </a:endParaRPr>
          </a:p>
          <a:p>
            <a:pPr marL="0" indent="0">
              <a:buNone/>
            </a:pPr>
            <a:endParaRPr lang="en-US" sz="2800" dirty="0" smtClean="0">
              <a:latin typeface="Chiller" panose="04020404031007020602" pitchFamily="82" charset="0"/>
            </a:endParaRPr>
          </a:p>
          <a:p>
            <a:pPr marL="0" indent="0">
              <a:buNone/>
            </a:pPr>
            <a:r>
              <a:rPr lang="en-US" sz="2800" dirty="0" smtClean="0">
                <a:latin typeface="Chiller" panose="04020404031007020602" pitchFamily="82" charset="0"/>
              </a:rPr>
              <a:t>Look through the words in the blue </a:t>
            </a:r>
            <a:r>
              <a:rPr lang="en-US" sz="2800" dirty="0" err="1" smtClean="0">
                <a:latin typeface="Chiller" panose="04020404031007020602" pitchFamily="82" charset="0"/>
              </a:rPr>
              <a:t>colour</a:t>
            </a:r>
            <a:r>
              <a:rPr lang="en-US" sz="2800" dirty="0" smtClean="0">
                <a:latin typeface="Chiller" panose="04020404031007020602" pitchFamily="82" charset="0"/>
              </a:rPr>
              <a:t> and write them down</a:t>
            </a:r>
          </a:p>
        </p:txBody>
      </p:sp>
      <p:sp>
        <p:nvSpPr>
          <p:cNvPr id="4" name="TextBox 3"/>
          <p:cNvSpPr txBox="1"/>
          <p:nvPr/>
        </p:nvSpPr>
        <p:spPr>
          <a:xfrm>
            <a:off x="913795" y="1708204"/>
            <a:ext cx="10069396" cy="954107"/>
          </a:xfrm>
          <a:prstGeom prst="rect">
            <a:avLst/>
          </a:prstGeom>
          <a:noFill/>
        </p:spPr>
        <p:txBody>
          <a:bodyPr wrap="square" rtlCol="0">
            <a:spAutoFit/>
          </a:bodyPr>
          <a:lstStyle/>
          <a:p>
            <a:r>
              <a:rPr lang="en-US" sz="2800" dirty="0">
                <a:latin typeface="Chiller" panose="04020404031007020602" pitchFamily="82" charset="0"/>
              </a:rPr>
              <a:t>4)In Britain and Ireland, Will-o’-the-Wisps were spirits of the dead who used the lights to</a:t>
            </a:r>
            <a:r>
              <a:rPr lang="en-US" sz="2800" dirty="0">
                <a:solidFill>
                  <a:schemeClr val="accent1">
                    <a:lumMod val="50000"/>
                  </a:schemeClr>
                </a:solidFill>
                <a:latin typeface="Chiller" panose="04020404031007020602" pitchFamily="82" charset="0"/>
              </a:rPr>
              <a:t> </a:t>
            </a:r>
            <a:r>
              <a:rPr lang="en-US" sz="2800" u="sng" dirty="0">
                <a:solidFill>
                  <a:srgbClr val="00B0F0"/>
                </a:solidFill>
                <a:latin typeface="Chiller" panose="04020404031007020602" pitchFamily="82" charset="0"/>
              </a:rPr>
              <a:t>lure</a:t>
            </a:r>
            <a:r>
              <a:rPr lang="en-US" sz="2800" dirty="0">
                <a:solidFill>
                  <a:schemeClr val="accent1">
                    <a:lumMod val="50000"/>
                  </a:schemeClr>
                </a:solidFill>
                <a:latin typeface="Chiller" panose="04020404031007020602" pitchFamily="82" charset="0"/>
              </a:rPr>
              <a:t> </a:t>
            </a:r>
            <a:r>
              <a:rPr lang="en-US" sz="2800" dirty="0">
                <a:latin typeface="Chiller" panose="04020404031007020602" pitchFamily="82" charset="0"/>
              </a:rPr>
              <a:t>travelers </a:t>
            </a:r>
            <a:r>
              <a:rPr lang="en-US" sz="2800" u="sng" dirty="0">
                <a:solidFill>
                  <a:srgbClr val="00B0F0"/>
                </a:solidFill>
                <a:latin typeface="Chiller" panose="04020404031007020602" pitchFamily="82" charset="0"/>
              </a:rPr>
              <a:t>into</a:t>
            </a:r>
            <a:r>
              <a:rPr lang="en-US" sz="2800" dirty="0">
                <a:latin typeface="Chiller" panose="04020404031007020602" pitchFamily="82" charset="0"/>
              </a:rPr>
              <a:t> </a:t>
            </a:r>
            <a:r>
              <a:rPr lang="en-US" sz="2800" dirty="0">
                <a:solidFill>
                  <a:srgbClr val="00B0F0"/>
                </a:solidFill>
                <a:latin typeface="Chiller" panose="04020404031007020602" pitchFamily="82" charset="0"/>
              </a:rPr>
              <a:t>treacherous</a:t>
            </a:r>
            <a:r>
              <a:rPr lang="en-US" sz="2800" dirty="0">
                <a:latin typeface="Chiller" panose="04020404031007020602" pitchFamily="82" charset="0"/>
              </a:rPr>
              <a:t> </a:t>
            </a:r>
            <a:r>
              <a:rPr lang="en-US" sz="2800" dirty="0">
                <a:solidFill>
                  <a:srgbClr val="00B0F0"/>
                </a:solidFill>
                <a:latin typeface="Chiller" panose="04020404031007020602" pitchFamily="82" charset="0"/>
              </a:rPr>
              <a:t>marshes</a:t>
            </a:r>
            <a:r>
              <a:rPr lang="en-US" sz="2800" dirty="0">
                <a:latin typeface="Chiller" panose="04020404031007020602" pitchFamily="82" charset="0"/>
              </a:rPr>
              <a:t>. </a:t>
            </a:r>
          </a:p>
        </p:txBody>
      </p:sp>
      <p:sp>
        <p:nvSpPr>
          <p:cNvPr id="5" name="TextBox 4"/>
          <p:cNvSpPr txBox="1"/>
          <p:nvPr/>
        </p:nvSpPr>
        <p:spPr>
          <a:xfrm>
            <a:off x="913795" y="2621274"/>
            <a:ext cx="10640291" cy="523220"/>
          </a:xfrm>
          <a:prstGeom prst="rect">
            <a:avLst/>
          </a:prstGeom>
          <a:noFill/>
        </p:spPr>
        <p:txBody>
          <a:bodyPr wrap="square" rtlCol="0">
            <a:spAutoFit/>
          </a:bodyPr>
          <a:lstStyle/>
          <a:p>
            <a:r>
              <a:rPr lang="en-US" sz="2800" dirty="0">
                <a:latin typeface="Chiller" panose="04020404031007020602" pitchFamily="82" charset="0"/>
              </a:rPr>
              <a:t>3)The spirits could not enter either heaven or hell, and spent their days wandering the earth</a:t>
            </a:r>
            <a:r>
              <a:rPr lang="en-US" sz="2800" dirty="0" smtClean="0">
                <a:latin typeface="Chiller" panose="04020404031007020602" pitchFamily="82" charset="0"/>
              </a:rPr>
              <a:t>.</a:t>
            </a:r>
            <a:endParaRPr lang="en-US" sz="2800" dirty="0">
              <a:latin typeface="Chiller" panose="04020404031007020602" pitchFamily="82" charset="0"/>
            </a:endParaRPr>
          </a:p>
        </p:txBody>
      </p:sp>
      <p:sp>
        <p:nvSpPr>
          <p:cNvPr id="6" name="TextBox 5"/>
          <p:cNvSpPr txBox="1"/>
          <p:nvPr/>
        </p:nvSpPr>
        <p:spPr>
          <a:xfrm>
            <a:off x="913795" y="3144494"/>
            <a:ext cx="10816936" cy="954107"/>
          </a:xfrm>
          <a:prstGeom prst="rect">
            <a:avLst/>
          </a:prstGeom>
          <a:noFill/>
        </p:spPr>
        <p:txBody>
          <a:bodyPr wrap="square" rtlCol="0">
            <a:spAutoFit/>
          </a:bodyPr>
          <a:lstStyle/>
          <a:p>
            <a:r>
              <a:rPr lang="ru-RU" sz="2800" dirty="0">
                <a:latin typeface="Chiller" panose="04020404031007020602" pitchFamily="82" charset="0"/>
              </a:rPr>
              <a:t>1</a:t>
            </a:r>
            <a:r>
              <a:rPr lang="ru-RU" sz="2800" dirty="0" smtClean="0">
                <a:latin typeface="Chiller" panose="04020404031007020602" pitchFamily="82" charset="0"/>
              </a:rPr>
              <a:t>)</a:t>
            </a:r>
            <a:r>
              <a:rPr lang="en-US" sz="2800" dirty="0" smtClean="0">
                <a:latin typeface="Chiller" panose="04020404031007020602" pitchFamily="82" charset="0"/>
              </a:rPr>
              <a:t>Their </a:t>
            </a:r>
            <a:r>
              <a:rPr lang="en-US" sz="2800" dirty="0">
                <a:latin typeface="Chiller" panose="04020404031007020602" pitchFamily="82" charset="0"/>
              </a:rPr>
              <a:t>demeanors range from simply mischievous to malevolent, and they took pleasure in leading people astray and into dangerous situations. </a:t>
            </a:r>
            <a:endParaRPr lang="ru-RU" sz="2800" dirty="0"/>
          </a:p>
        </p:txBody>
      </p:sp>
      <p:sp>
        <p:nvSpPr>
          <p:cNvPr id="7" name="TextBox 6"/>
          <p:cNvSpPr txBox="1"/>
          <p:nvPr/>
        </p:nvSpPr>
        <p:spPr>
          <a:xfrm>
            <a:off x="893013" y="4098601"/>
            <a:ext cx="10661073" cy="523220"/>
          </a:xfrm>
          <a:prstGeom prst="rect">
            <a:avLst/>
          </a:prstGeom>
          <a:noFill/>
        </p:spPr>
        <p:txBody>
          <a:bodyPr wrap="square" rtlCol="0">
            <a:spAutoFit/>
          </a:bodyPr>
          <a:lstStyle/>
          <a:p>
            <a:r>
              <a:rPr lang="ru-RU" sz="2800" dirty="0" smtClean="0">
                <a:latin typeface="Chiller" panose="04020404031007020602" pitchFamily="82" charset="0"/>
              </a:rPr>
              <a:t>2)</a:t>
            </a:r>
            <a:r>
              <a:rPr lang="en-US" sz="2800" dirty="0" smtClean="0">
                <a:latin typeface="Chiller" panose="04020404031007020602" pitchFamily="82" charset="0"/>
              </a:rPr>
              <a:t>Some </a:t>
            </a:r>
            <a:r>
              <a:rPr lang="en-US" sz="2800" dirty="0">
                <a:latin typeface="Chiller" panose="04020404031007020602" pitchFamily="82" charset="0"/>
              </a:rPr>
              <a:t>see Will-o’-the-Wisps as death omens, particularly when they are seen in cemeteries.</a:t>
            </a:r>
            <a:endParaRPr lang="ru-RU" sz="2800" dirty="0"/>
          </a:p>
        </p:txBody>
      </p:sp>
    </p:spTree>
    <p:extLst>
      <p:ext uri="{BB962C8B-B14F-4D97-AF65-F5344CB8AC3E}">
        <p14:creationId xmlns:p14="http://schemas.microsoft.com/office/powerpoint/2010/main" val="837136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5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5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500"/>
                                        <p:tgtEl>
                                          <p:spTgt spid="6"/>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fade">
                                      <p:cBhvr>
                                        <p:cTn id="3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p:bldP spid="5" grpId="0"/>
      <p:bldP spid="6"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a:latin typeface="Chiller" panose="04020404031007020602" pitchFamily="82" charset="0"/>
              </a:rPr>
              <a:t>F</a:t>
            </a:r>
            <a:r>
              <a:rPr lang="en-US" dirty="0" smtClean="0">
                <a:latin typeface="Chiller" panose="04020404031007020602" pitchFamily="82" charset="0"/>
              </a:rPr>
              <a:t>ind </a:t>
            </a:r>
            <a:r>
              <a:rPr lang="en-US" dirty="0">
                <a:latin typeface="Chiller" panose="04020404031007020602" pitchFamily="82" charset="0"/>
              </a:rPr>
              <a:t>out the meanings</a:t>
            </a:r>
            <a:endParaRPr lang="ru-RU" dirty="0"/>
          </a:p>
        </p:txBody>
      </p:sp>
      <p:sp>
        <p:nvSpPr>
          <p:cNvPr id="4" name="Текст 3"/>
          <p:cNvSpPr>
            <a:spLocks noGrp="1"/>
          </p:cNvSpPr>
          <p:nvPr>
            <p:ph type="body" sz="half" idx="15"/>
          </p:nvPr>
        </p:nvSpPr>
        <p:spPr>
          <a:xfrm>
            <a:off x="913795" y="1885950"/>
            <a:ext cx="3300984" cy="3905250"/>
          </a:xfrm>
        </p:spPr>
        <p:txBody>
          <a:bodyPr>
            <a:noAutofit/>
          </a:bodyPr>
          <a:lstStyle/>
          <a:p>
            <a:pPr marL="36900"/>
            <a:r>
              <a:rPr lang="en-US" sz="2800" dirty="0">
                <a:solidFill>
                  <a:schemeClr val="tx1">
                    <a:lumMod val="85000"/>
                  </a:schemeClr>
                </a:solidFill>
                <a:latin typeface="Chiller" panose="04020404031007020602" pitchFamily="82" charset="0"/>
              </a:rPr>
              <a:t>a)lure into</a:t>
            </a:r>
          </a:p>
          <a:p>
            <a:pPr marL="36900"/>
            <a:r>
              <a:rPr lang="en-US" sz="2800" dirty="0">
                <a:solidFill>
                  <a:schemeClr val="tx1">
                    <a:lumMod val="85000"/>
                  </a:schemeClr>
                </a:solidFill>
                <a:latin typeface="Chiller" panose="04020404031007020602" pitchFamily="82" charset="0"/>
              </a:rPr>
              <a:t>b)treacherous</a:t>
            </a:r>
          </a:p>
          <a:p>
            <a:pPr marL="36900"/>
            <a:r>
              <a:rPr lang="en-US" sz="2800" dirty="0">
                <a:solidFill>
                  <a:schemeClr val="tx1">
                    <a:lumMod val="85000"/>
                  </a:schemeClr>
                </a:solidFill>
                <a:latin typeface="Chiller" panose="04020404031007020602" pitchFamily="82" charset="0"/>
              </a:rPr>
              <a:t>c)marshes</a:t>
            </a:r>
          </a:p>
          <a:p>
            <a:pPr marL="36900"/>
            <a:r>
              <a:rPr lang="en-US" sz="2800" dirty="0">
                <a:solidFill>
                  <a:schemeClr val="tx1">
                    <a:lumMod val="85000"/>
                  </a:schemeClr>
                </a:solidFill>
                <a:latin typeface="Chiller" panose="04020404031007020602" pitchFamily="82" charset="0"/>
              </a:rPr>
              <a:t>d)astray</a:t>
            </a:r>
          </a:p>
          <a:p>
            <a:pPr marL="36900"/>
            <a:r>
              <a:rPr lang="en-US" sz="2800" dirty="0">
                <a:solidFill>
                  <a:schemeClr val="tx1">
                    <a:lumMod val="85000"/>
                  </a:schemeClr>
                </a:solidFill>
                <a:latin typeface="Chiller" panose="04020404031007020602" pitchFamily="82" charset="0"/>
              </a:rPr>
              <a:t>e)malevolent</a:t>
            </a:r>
          </a:p>
          <a:p>
            <a:pPr marL="36900"/>
            <a:r>
              <a:rPr lang="en-US" sz="2800" dirty="0">
                <a:solidFill>
                  <a:schemeClr val="tx1">
                    <a:lumMod val="85000"/>
                  </a:schemeClr>
                </a:solidFill>
                <a:latin typeface="Chiller" panose="04020404031007020602" pitchFamily="82" charset="0"/>
              </a:rPr>
              <a:t>f)mischievous</a:t>
            </a:r>
          </a:p>
          <a:p>
            <a:pPr marL="36900"/>
            <a:r>
              <a:rPr lang="en-US" sz="2800" dirty="0" smtClean="0">
                <a:solidFill>
                  <a:schemeClr val="tx1">
                    <a:lumMod val="85000"/>
                  </a:schemeClr>
                </a:solidFill>
                <a:latin typeface="Chiller" panose="04020404031007020602" pitchFamily="82" charset="0"/>
              </a:rPr>
              <a:t>g)demeanors</a:t>
            </a:r>
            <a:endParaRPr lang="ru-RU" sz="2800" dirty="0">
              <a:solidFill>
                <a:schemeClr val="tx1">
                  <a:lumMod val="85000"/>
                </a:schemeClr>
              </a:solidFill>
            </a:endParaRPr>
          </a:p>
        </p:txBody>
      </p:sp>
      <p:sp>
        <p:nvSpPr>
          <p:cNvPr id="5" name="Текст 4"/>
          <p:cNvSpPr>
            <a:spLocks noGrp="1"/>
          </p:cNvSpPr>
          <p:nvPr>
            <p:ph type="body" sz="quarter" idx="3"/>
          </p:nvPr>
        </p:nvSpPr>
        <p:spPr/>
        <p:txBody>
          <a:bodyPr/>
          <a:lstStyle/>
          <a:p>
            <a:r>
              <a:rPr lang="en-US" sz="3200" dirty="0" smtClean="0">
                <a:effectLst/>
                <a:latin typeface="Chiller" panose="04020404031007020602" pitchFamily="82" charset="0"/>
              </a:rPr>
              <a:t>Correct answers</a:t>
            </a:r>
            <a:endParaRPr lang="ru-RU" sz="3200" dirty="0">
              <a:effectLst/>
            </a:endParaRPr>
          </a:p>
        </p:txBody>
      </p:sp>
      <p:sp>
        <p:nvSpPr>
          <p:cNvPr id="6" name="Текст 5"/>
          <p:cNvSpPr>
            <a:spLocks noGrp="1"/>
          </p:cNvSpPr>
          <p:nvPr>
            <p:ph type="body" sz="half" idx="16"/>
          </p:nvPr>
        </p:nvSpPr>
        <p:spPr>
          <a:xfrm>
            <a:off x="4436158" y="2571750"/>
            <a:ext cx="3300984" cy="3219450"/>
          </a:xfrm>
        </p:spPr>
        <p:txBody>
          <a:bodyPr>
            <a:normAutofit fontScale="85000" lnSpcReduction="20000"/>
          </a:bodyPr>
          <a:lstStyle/>
          <a:p>
            <a:r>
              <a:rPr lang="en-US" sz="2800" dirty="0" smtClean="0">
                <a:effectLst/>
                <a:latin typeface="Chiller" panose="04020404031007020602" pitchFamily="82" charset="0"/>
              </a:rPr>
              <a:t>A-4</a:t>
            </a:r>
          </a:p>
          <a:p>
            <a:r>
              <a:rPr lang="en-US" sz="2800" dirty="0" smtClean="0">
                <a:effectLst/>
                <a:latin typeface="Chiller" panose="04020404031007020602" pitchFamily="82" charset="0"/>
              </a:rPr>
              <a:t>B-5</a:t>
            </a:r>
          </a:p>
          <a:p>
            <a:r>
              <a:rPr lang="en-US" sz="2800" dirty="0" smtClean="0">
                <a:effectLst/>
                <a:latin typeface="Chiller" panose="04020404031007020602" pitchFamily="82" charset="0"/>
              </a:rPr>
              <a:t>C-7</a:t>
            </a:r>
          </a:p>
          <a:p>
            <a:r>
              <a:rPr lang="en-US" sz="2800" dirty="0" smtClean="0">
                <a:effectLst/>
                <a:latin typeface="Chiller" panose="04020404031007020602" pitchFamily="82" charset="0"/>
              </a:rPr>
              <a:t>D-2</a:t>
            </a:r>
          </a:p>
          <a:p>
            <a:r>
              <a:rPr lang="en-US" sz="2800" dirty="0" smtClean="0">
                <a:effectLst/>
                <a:latin typeface="Chiller" panose="04020404031007020602" pitchFamily="82" charset="0"/>
              </a:rPr>
              <a:t>E-6</a:t>
            </a:r>
          </a:p>
          <a:p>
            <a:r>
              <a:rPr lang="en-US" sz="2800" dirty="0" smtClean="0">
                <a:effectLst/>
                <a:latin typeface="Chiller" panose="04020404031007020602" pitchFamily="82" charset="0"/>
              </a:rPr>
              <a:t>F-1</a:t>
            </a:r>
          </a:p>
          <a:p>
            <a:r>
              <a:rPr lang="en-US" sz="2800" dirty="0" smtClean="0">
                <a:effectLst/>
                <a:latin typeface="Chiller" panose="04020404031007020602" pitchFamily="82" charset="0"/>
              </a:rPr>
              <a:t>G-3</a:t>
            </a:r>
          </a:p>
        </p:txBody>
      </p:sp>
      <p:sp>
        <p:nvSpPr>
          <p:cNvPr id="8" name="Текст 7"/>
          <p:cNvSpPr>
            <a:spLocks noGrp="1"/>
          </p:cNvSpPr>
          <p:nvPr>
            <p:ph type="body" sz="half" idx="17"/>
          </p:nvPr>
        </p:nvSpPr>
        <p:spPr>
          <a:xfrm>
            <a:off x="7969074" y="1885950"/>
            <a:ext cx="3298481" cy="3905250"/>
          </a:xfrm>
        </p:spPr>
        <p:txBody>
          <a:bodyPr>
            <a:noAutofit/>
          </a:bodyPr>
          <a:lstStyle/>
          <a:p>
            <a:pPr marL="36900"/>
            <a:r>
              <a:rPr lang="en-US" sz="2800" dirty="0">
                <a:solidFill>
                  <a:schemeClr val="tx1">
                    <a:lumMod val="85000"/>
                  </a:schemeClr>
                </a:solidFill>
                <a:latin typeface="Chiller" panose="04020404031007020602" pitchFamily="82" charset="0"/>
              </a:rPr>
              <a:t>1)naughty, </a:t>
            </a:r>
            <a:r>
              <a:rPr lang="en-US" sz="2800" dirty="0" smtClean="0">
                <a:solidFill>
                  <a:schemeClr val="tx1">
                    <a:lumMod val="85000"/>
                  </a:schemeClr>
                </a:solidFill>
                <a:latin typeface="Chiller" panose="04020404031007020602" pitchFamily="82" charset="0"/>
              </a:rPr>
              <a:t>troublesome</a:t>
            </a:r>
            <a:endParaRPr lang="en-US" sz="2800" dirty="0">
              <a:solidFill>
                <a:schemeClr val="tx1">
                  <a:lumMod val="85000"/>
                </a:schemeClr>
              </a:solidFill>
              <a:latin typeface="Chiller" panose="04020404031007020602" pitchFamily="82" charset="0"/>
            </a:endParaRPr>
          </a:p>
          <a:p>
            <a:pPr marL="36900"/>
            <a:r>
              <a:rPr lang="en-US" sz="2800" dirty="0">
                <a:solidFill>
                  <a:schemeClr val="tx1">
                    <a:lumMod val="85000"/>
                  </a:schemeClr>
                </a:solidFill>
                <a:latin typeface="Chiller" panose="04020404031007020602" pitchFamily="82" charset="0"/>
              </a:rPr>
              <a:t>2)</a:t>
            </a:r>
            <a:r>
              <a:rPr lang="en-US" sz="2800" dirty="0">
                <a:effectLst/>
              </a:rPr>
              <a:t>  </a:t>
            </a:r>
            <a:r>
              <a:rPr lang="en-US" sz="2800" dirty="0">
                <a:effectLst/>
                <a:latin typeface="Chiller" panose="04020404031007020602" pitchFamily="82" charset="0"/>
              </a:rPr>
              <a:t>off the path or right </a:t>
            </a:r>
            <a:r>
              <a:rPr lang="en-US" sz="2800" dirty="0" smtClean="0">
                <a:effectLst/>
                <a:latin typeface="Chiller" panose="04020404031007020602" pitchFamily="82" charset="0"/>
              </a:rPr>
              <a:t>direction</a:t>
            </a:r>
            <a:endParaRPr lang="en-US" sz="2800" dirty="0" smtClean="0">
              <a:solidFill>
                <a:schemeClr val="tx1">
                  <a:lumMod val="85000"/>
                </a:schemeClr>
              </a:solidFill>
              <a:latin typeface="Chiller" panose="04020404031007020602" pitchFamily="82" charset="0"/>
            </a:endParaRPr>
          </a:p>
          <a:p>
            <a:pPr marL="36900"/>
            <a:r>
              <a:rPr lang="en-US" sz="2800" dirty="0" smtClean="0">
                <a:solidFill>
                  <a:schemeClr val="tx1">
                    <a:lumMod val="85000"/>
                  </a:schemeClr>
                </a:solidFill>
                <a:latin typeface="Chiller" panose="04020404031007020602" pitchFamily="82" charset="0"/>
              </a:rPr>
              <a:t>3)behavior</a:t>
            </a:r>
            <a:r>
              <a:rPr lang="en-US" sz="2800" dirty="0">
                <a:solidFill>
                  <a:schemeClr val="tx1">
                    <a:lumMod val="85000"/>
                  </a:schemeClr>
                </a:solidFill>
                <a:latin typeface="Chiller" panose="04020404031007020602" pitchFamily="82" charset="0"/>
              </a:rPr>
              <a:t>, manner</a:t>
            </a:r>
            <a:br>
              <a:rPr lang="en-US" sz="2800" dirty="0">
                <a:solidFill>
                  <a:schemeClr val="tx1">
                    <a:lumMod val="85000"/>
                  </a:schemeClr>
                </a:solidFill>
                <a:latin typeface="Chiller" panose="04020404031007020602" pitchFamily="82" charset="0"/>
              </a:rPr>
            </a:br>
            <a:r>
              <a:rPr lang="en-US" sz="2800" dirty="0">
                <a:solidFill>
                  <a:schemeClr val="tx1">
                    <a:lumMod val="85000"/>
                  </a:schemeClr>
                </a:solidFill>
                <a:latin typeface="Chiller" panose="04020404031007020602" pitchFamily="82" charset="0"/>
              </a:rPr>
              <a:t>4) involve, seduce;  </a:t>
            </a:r>
          </a:p>
          <a:p>
            <a:pPr marL="36900"/>
            <a:r>
              <a:rPr lang="en-US" sz="2800" dirty="0" smtClean="0">
                <a:solidFill>
                  <a:schemeClr val="tx1">
                    <a:lumMod val="85000"/>
                  </a:schemeClr>
                </a:solidFill>
                <a:latin typeface="Chiller" panose="04020404031007020602" pitchFamily="82" charset="0"/>
              </a:rPr>
              <a:t>5)</a:t>
            </a:r>
            <a:r>
              <a:rPr lang="en-US" sz="2800" dirty="0" smtClean="0">
                <a:effectLst/>
                <a:latin typeface="Chiller" panose="04020404031007020602" pitchFamily="82" charset="0"/>
              </a:rPr>
              <a:t>unstable</a:t>
            </a:r>
            <a:r>
              <a:rPr lang="en-US" sz="2800" dirty="0">
                <a:effectLst/>
                <a:latin typeface="Chiller" panose="04020404031007020602" pitchFamily="82" charset="0"/>
              </a:rPr>
              <a:t>, </a:t>
            </a:r>
            <a:r>
              <a:rPr lang="en-US" sz="2800" dirty="0" smtClean="0">
                <a:effectLst/>
                <a:latin typeface="Chiller" panose="04020404031007020602" pitchFamily="82" charset="0"/>
              </a:rPr>
              <a:t>unreliable,</a:t>
            </a:r>
            <a:r>
              <a:rPr lang="en-US" sz="2800" dirty="0">
                <a:effectLst/>
                <a:latin typeface="Chiller" panose="04020404031007020602" pitchFamily="82" charset="0"/>
              </a:rPr>
              <a:t> dangerous</a:t>
            </a:r>
            <a:r>
              <a:rPr lang="en-US" sz="2800" dirty="0">
                <a:solidFill>
                  <a:schemeClr val="tx1">
                    <a:lumMod val="85000"/>
                  </a:schemeClr>
                </a:solidFill>
                <a:latin typeface="Chiller" panose="04020404031007020602" pitchFamily="82" charset="0"/>
              </a:rPr>
              <a:t/>
            </a:r>
            <a:br>
              <a:rPr lang="en-US" sz="2800" dirty="0">
                <a:solidFill>
                  <a:schemeClr val="tx1">
                    <a:lumMod val="85000"/>
                  </a:schemeClr>
                </a:solidFill>
                <a:latin typeface="Chiller" panose="04020404031007020602" pitchFamily="82" charset="0"/>
              </a:rPr>
            </a:br>
            <a:r>
              <a:rPr lang="en-US" sz="2800" dirty="0">
                <a:solidFill>
                  <a:schemeClr val="tx1">
                    <a:lumMod val="85000"/>
                  </a:schemeClr>
                </a:solidFill>
                <a:latin typeface="Chiller" panose="04020404031007020602" pitchFamily="82" charset="0"/>
              </a:rPr>
              <a:t>6)hateful, sinister</a:t>
            </a:r>
          </a:p>
          <a:p>
            <a:pPr marL="36900"/>
            <a:r>
              <a:rPr lang="en-US" sz="2800" dirty="0">
                <a:solidFill>
                  <a:schemeClr val="tx1">
                    <a:lumMod val="85000"/>
                  </a:schemeClr>
                </a:solidFill>
                <a:latin typeface="Chiller" panose="04020404031007020602" pitchFamily="82" charset="0"/>
              </a:rPr>
              <a:t>7)moor, </a:t>
            </a:r>
            <a:r>
              <a:rPr lang="en-US" sz="2800" dirty="0" smtClean="0">
                <a:solidFill>
                  <a:schemeClr val="tx1">
                    <a:lumMod val="85000"/>
                  </a:schemeClr>
                </a:solidFill>
                <a:latin typeface="Chiller" panose="04020404031007020602" pitchFamily="82" charset="0"/>
              </a:rPr>
              <a:t>swamp</a:t>
            </a:r>
            <a:endParaRPr lang="en-US" sz="2800" dirty="0">
              <a:solidFill>
                <a:schemeClr val="tx1">
                  <a:lumMod val="85000"/>
                </a:schemeClr>
              </a:solidFill>
              <a:latin typeface="Chiller" panose="04020404031007020602" pitchFamily="82" charset="0"/>
            </a:endParaRPr>
          </a:p>
        </p:txBody>
      </p:sp>
    </p:spTree>
    <p:extLst>
      <p:ext uri="{BB962C8B-B14F-4D97-AF65-F5344CB8AC3E}">
        <p14:creationId xmlns:p14="http://schemas.microsoft.com/office/powerpoint/2010/main" val="2151727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fade">
                                      <p:cBhvr>
                                        <p:cTn id="27" dur="5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fade">
                                      <p:cBhvr>
                                        <p:cTn id="32" dur="500"/>
                                        <p:tgtEl>
                                          <p:spTgt spid="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6">
                                            <p:txEl>
                                              <p:pRg st="6" end="6"/>
                                            </p:txEl>
                                          </p:spTgt>
                                        </p:tgtEl>
                                        <p:attrNameLst>
                                          <p:attrName>style.visibility</p:attrName>
                                        </p:attrNameLst>
                                      </p:cBhvr>
                                      <p:to>
                                        <p:strVal val="visible"/>
                                      </p:to>
                                    </p:set>
                                    <p:animEffect transition="in" filter="fade">
                                      <p:cBhvr>
                                        <p:cTn id="37"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9957" y="1387771"/>
            <a:ext cx="6074782" cy="3948609"/>
          </a:xfrm>
        </p:spPr>
      </p:pic>
      <p:pic>
        <p:nvPicPr>
          <p:cNvPr id="5" name="Рисунок 4">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97585" y="1421606"/>
            <a:ext cx="5722143" cy="3857624"/>
          </a:xfrm>
          <a:prstGeom prst="rect">
            <a:avLst/>
          </a:prstGeom>
        </p:spPr>
      </p:pic>
    </p:spTree>
    <p:extLst>
      <p:ext uri="{BB962C8B-B14F-4D97-AF65-F5344CB8AC3E}">
        <p14:creationId xmlns:p14="http://schemas.microsoft.com/office/powerpoint/2010/main" val="212732550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Грифель">
  <a:themeElements>
    <a:clrScheme name="Грифель">
      <a:dk1>
        <a:sysClr val="windowText" lastClr="000000"/>
      </a:dk1>
      <a:lt1>
        <a:sysClr val="window" lastClr="FFFFFF"/>
      </a:lt1>
      <a:dk2>
        <a:srgbClr val="212123"/>
      </a:dk2>
      <a:lt2>
        <a:srgbClr val="DADADA"/>
      </a:lt2>
      <a:accent1>
        <a:srgbClr val="BC451B"/>
      </a:accent1>
      <a:accent2>
        <a:srgbClr val="D3BA68"/>
      </a:accent2>
      <a:accent3>
        <a:srgbClr val="BB8640"/>
      </a:accent3>
      <a:accent4>
        <a:srgbClr val="AD9277"/>
      </a:accent4>
      <a:accent5>
        <a:srgbClr val="A55A43"/>
      </a:accent5>
      <a:accent6>
        <a:srgbClr val="AD9D7B"/>
      </a:accent6>
      <a:hlink>
        <a:srgbClr val="E98052"/>
      </a:hlink>
      <a:folHlink>
        <a:srgbClr val="F4B69B"/>
      </a:folHlink>
    </a:clrScheme>
    <a:fontScheme name="Грифель">
      <a:majorFont>
        <a:latin typeface="Calisto MT"/>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Грифель">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xmlns="" name="Slate" id="{C3F70B94-7CE9-428E-ADC1-3269CC2C3385}" vid="{3F2DE9A5-64E6-437C-A389-CC4477E817E8}"/>
    </a:ext>
  </a:extLst>
</a:theme>
</file>

<file path=docProps/app.xml><?xml version="1.0" encoding="utf-8"?>
<Properties xmlns="http://schemas.openxmlformats.org/officeDocument/2006/extended-properties" xmlns:vt="http://schemas.openxmlformats.org/officeDocument/2006/docPropsVTypes">
  <Template>Грифель</Template>
  <TotalTime>7791</TotalTime>
  <Words>1136</Words>
  <Application>Microsoft Office PowerPoint</Application>
  <PresentationFormat>Произвольный</PresentationFormat>
  <Paragraphs>142</Paragraphs>
  <Slides>20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20</vt:i4>
      </vt:variant>
    </vt:vector>
  </HeadingPairs>
  <TitlesOfParts>
    <vt:vector size="21" baseType="lpstr">
      <vt:lpstr>Грифель</vt:lpstr>
      <vt:lpstr>English and Russian Mythology</vt:lpstr>
      <vt:lpstr>Презентация PowerPoint</vt:lpstr>
      <vt:lpstr> Knucker Of Lyminster task1. Fill in the gaps</vt:lpstr>
      <vt:lpstr>Task2. Fill in the gaps with the right form of the verb</vt:lpstr>
      <vt:lpstr>Task3. Match the words with the synonyms</vt:lpstr>
      <vt:lpstr>Презентация PowerPoint</vt:lpstr>
      <vt:lpstr>Will-o’-the-Wisps Task4. put the text in order.</vt:lpstr>
      <vt:lpstr>Find out the meanings</vt:lpstr>
      <vt:lpstr>Презентация PowerPoint</vt:lpstr>
      <vt:lpstr>Dullahan Task5. Fill in the gaps with the right form of the verb.</vt:lpstr>
      <vt:lpstr>Презентация PowerPoint</vt:lpstr>
      <vt:lpstr>Banshee Task6. Fill in the gaps with the right word.</vt:lpstr>
      <vt:lpstr>Презентация PowerPoint</vt:lpstr>
      <vt:lpstr>Kelpie Task 7. Fill in the gaps with the prepositions given.</vt:lpstr>
      <vt:lpstr>Презентация PowerPoint</vt:lpstr>
      <vt:lpstr>Презентация PowerPoint</vt:lpstr>
      <vt:lpstr>Презентация PowerPoint</vt:lpstr>
      <vt:lpstr>          Domovoy is a kind Russian spirit that protects the house. He is a short, about 30 centimeters, old man with a beard. The younger he looks the older he is, as he is believed to be born old and die an infant.  Domovoy is wise and has the ability to predict future and cure people and animals.  He lives in a secluded corner or a chest or even in a chimney practically in every house. He is the master of the house and doesn’t like the family being lazy or keeping “his” house messy.  He can’t stand nervous, feisty, quirky members of the family, and when they are not friendly to each other or don’t treat him with respect he can punish them. To show his disapproval Domovoy slams the door, knocks at the window, disturbs the family at night. You can hear him grumble or whistle.  The good thing is that Domovoy can warn the family against the forthcoming misfortunes and troubles, so that the family would be ready to face them. That’s why when the family move to a new place they always ask Domovoy to join them and never leave them.    </vt:lpstr>
      <vt:lpstr>Презентация PowerPoint</vt:lpstr>
      <vt:lpstr>Resources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English Mythology</dc:title>
  <dc:creator>Бла Рона</dc:creator>
  <cp:lastModifiedBy>Nelli Kalashnik</cp:lastModifiedBy>
  <cp:revision>61</cp:revision>
  <dcterms:created xsi:type="dcterms:W3CDTF">2015-10-16T17:45:58Z</dcterms:created>
  <dcterms:modified xsi:type="dcterms:W3CDTF">2015-11-07T16:03:52Z</dcterms:modified>
</cp:coreProperties>
</file>